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304" r:id="rId4"/>
    <p:sldId id="305" r:id="rId5"/>
    <p:sldId id="259" r:id="rId6"/>
    <p:sldId id="306" r:id="rId7"/>
    <p:sldId id="308" r:id="rId8"/>
    <p:sldId id="309" r:id="rId9"/>
    <p:sldId id="310" r:id="rId10"/>
    <p:sldId id="311" r:id="rId11"/>
    <p:sldId id="312" r:id="rId12"/>
    <p:sldId id="313" r:id="rId13"/>
    <p:sldId id="30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99" d="100"/>
          <a:sy n="99" d="100"/>
        </p:scale>
        <p:origin x="-15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10/9/15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10/9/15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nf-uff.org/wp-content/uploads/2014/10/Collective-Bargaining-Agreement-July-1-2014-through-June-30-20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724400" y="4648200"/>
            <a:ext cx="3309803" cy="1260629"/>
          </a:xfrm>
        </p:spPr>
        <p:txBody>
          <a:bodyPr/>
          <a:lstStyle/>
          <a:p>
            <a:r>
              <a:rPr lang="en-US" dirty="0" smtClean="0"/>
              <a:t>Faculty created evaluation standards specific to discipline and department</a:t>
            </a:r>
            <a:endParaRPr lang="en-US" dirty="0"/>
          </a:p>
        </p:txBody>
      </p:sp>
      <p:sp>
        <p:nvSpPr>
          <p:cNvPr id="6" name="Title 5"/>
          <p:cNvSpPr>
            <a:spLocks noGrp="1"/>
          </p:cNvSpPr>
          <p:nvPr>
            <p:ph type="ctrTitle"/>
          </p:nvPr>
        </p:nvSpPr>
        <p:spPr/>
        <p:txBody>
          <a:bodyPr>
            <a:normAutofit fontScale="90000"/>
          </a:bodyPr>
          <a:lstStyle/>
          <a:p>
            <a:r>
              <a:rPr lang="en-US" smtClean="0"/>
              <a:t>UNF Departmental Guidelines</a:t>
            </a:r>
            <a:endParaRPr lang="en-US" dirty="0"/>
          </a:p>
        </p:txBody>
      </p:sp>
      <p:pic>
        <p:nvPicPr>
          <p:cNvPr id="7" name="Picture 6"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76200"/>
            <a:ext cx="3251200" cy="2003159"/>
          </a:xfrm>
          <a:prstGeom prst="rect">
            <a:avLst/>
          </a:prstGeom>
        </p:spPr>
      </p:pic>
    </p:spTree>
    <p:extLst>
      <p:ext uri="{BB962C8B-B14F-4D97-AF65-F5344CB8AC3E}">
        <p14:creationId xmlns:p14="http://schemas.microsoft.com/office/powerpoint/2010/main" val="10950573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57800" y="0"/>
            <a:ext cx="2209800" cy="523220"/>
          </a:xfrm>
          <a:prstGeom prst="rect">
            <a:avLst/>
          </a:prstGeom>
          <a:noFill/>
        </p:spPr>
        <p:txBody>
          <a:bodyPr wrap="square" rtlCol="0">
            <a:spAutoFit/>
          </a:bodyPr>
          <a:lstStyle/>
          <a:p>
            <a:r>
              <a:rPr lang="en-US" sz="2800" dirty="0" smtClean="0">
                <a:solidFill>
                  <a:schemeClr val="bg1"/>
                </a:solidFill>
              </a:rPr>
              <a:t>Next Steps</a:t>
            </a:r>
            <a:endParaRPr lang="en-US" sz="2800" dirty="0">
              <a:solidFill>
                <a:schemeClr val="bg1"/>
              </a:solidFill>
            </a:endParaRPr>
          </a:p>
        </p:txBody>
      </p:sp>
      <p:sp>
        <p:nvSpPr>
          <p:cNvPr id="6" name="Content Placeholder 5"/>
          <p:cNvSpPr>
            <a:spLocks noGrp="1"/>
          </p:cNvSpPr>
          <p:nvPr>
            <p:ph idx="1"/>
          </p:nvPr>
        </p:nvSpPr>
        <p:spPr>
          <a:xfrm>
            <a:off x="914400" y="1143000"/>
            <a:ext cx="7543800" cy="5334000"/>
          </a:xfrm>
        </p:spPr>
        <p:txBody>
          <a:bodyPr>
            <a:normAutofit fontScale="92500" lnSpcReduction="10000"/>
          </a:bodyPr>
          <a:lstStyle/>
          <a:p>
            <a:pPr marL="68580" indent="0">
              <a:buNone/>
            </a:pPr>
            <a:r>
              <a:rPr lang="en-US" dirty="0" smtClean="0">
                <a:latin typeface="American Typewriter"/>
                <a:cs typeface="American Typewriter"/>
              </a:rPr>
              <a:t>Faculty </a:t>
            </a:r>
            <a:r>
              <a:rPr lang="en-US" dirty="0" smtClean="0">
                <a:latin typeface="American Typewriter"/>
                <a:cs typeface="American Typewriter"/>
              </a:rPr>
              <a:t>need to </a:t>
            </a:r>
            <a:r>
              <a:rPr lang="en-US" dirty="0" smtClean="0">
                <a:latin typeface="American Typewriter"/>
                <a:cs typeface="American Typewriter"/>
              </a:rPr>
              <a:t>discuss/debate </a:t>
            </a:r>
            <a:r>
              <a:rPr lang="en-US" dirty="0" smtClean="0">
                <a:latin typeface="American Typewriter"/>
                <a:cs typeface="American Typewriter"/>
              </a:rPr>
              <a:t>what constitutes “excellent” or “outstanding” in terms of evaluations. </a:t>
            </a:r>
            <a:r>
              <a:rPr lang="en-US" dirty="0" smtClean="0">
                <a:latin typeface="American Typewriter"/>
                <a:cs typeface="American Typewriter"/>
              </a:rPr>
              <a:t>They should</a:t>
            </a:r>
            <a:r>
              <a:rPr lang="en-US" dirty="0" smtClean="0">
                <a:latin typeface="American Typewriter"/>
                <a:cs typeface="American Typewriter"/>
              </a:rPr>
              <a:t> </a:t>
            </a:r>
            <a:r>
              <a:rPr lang="en-US" dirty="0" smtClean="0">
                <a:latin typeface="American Typewriter"/>
                <a:cs typeface="American Typewriter"/>
              </a:rPr>
              <a:t>then </a:t>
            </a:r>
            <a:r>
              <a:rPr lang="en-US" dirty="0" smtClean="0">
                <a:latin typeface="American Typewriter"/>
                <a:cs typeface="American Typewriter"/>
              </a:rPr>
              <a:t>choose </a:t>
            </a:r>
            <a:r>
              <a:rPr lang="en-US" dirty="0" smtClean="0">
                <a:latin typeface="American Typewriter"/>
                <a:cs typeface="American Typewriter"/>
              </a:rPr>
              <a:t>a system by which to determine what ‘counts’ for each category. </a:t>
            </a:r>
          </a:p>
          <a:p>
            <a:pPr marL="68580" indent="0">
              <a:buNone/>
            </a:pPr>
            <a:endParaRPr lang="en-US" sz="2000" b="1" dirty="0" smtClean="0">
              <a:latin typeface="American Typewriter"/>
              <a:cs typeface="American Typewriter"/>
            </a:endParaRPr>
          </a:p>
          <a:p>
            <a:pPr marL="68580" indent="0">
              <a:buNone/>
            </a:pPr>
            <a:endParaRPr lang="en-US" sz="2000" b="1" dirty="0">
              <a:latin typeface="American Typewriter"/>
              <a:cs typeface="American Typewriter"/>
            </a:endParaRPr>
          </a:p>
          <a:p>
            <a:pPr marL="68580" indent="0">
              <a:buNone/>
            </a:pPr>
            <a:r>
              <a:rPr lang="en-US" sz="2000" b="1" dirty="0" smtClean="0">
                <a:latin typeface="American Typewriter"/>
                <a:cs typeface="American Typewriter"/>
              </a:rPr>
              <a:t>This can be a rubric (qualitative or numeric), it can be general language, it can be completely left to the chair’s discretion, or it can be some mix of these. </a:t>
            </a:r>
          </a:p>
          <a:p>
            <a:pPr marL="365760" lvl="1" indent="0">
              <a:buNone/>
            </a:pPr>
            <a:endParaRPr lang="en-US" sz="1800" dirty="0" smtClean="0">
              <a:cs typeface="American Typewriter"/>
            </a:endParaRPr>
          </a:p>
          <a:p>
            <a:pPr marL="365760" lvl="1" indent="0">
              <a:buNone/>
            </a:pPr>
            <a:endParaRPr lang="en-US" sz="1800" dirty="0">
              <a:cs typeface="American Typewriter"/>
            </a:endParaRPr>
          </a:p>
          <a:p>
            <a:pPr marL="0" lvl="1" indent="0">
              <a:buNone/>
            </a:pPr>
            <a:r>
              <a:rPr lang="en-US" sz="1800" dirty="0" smtClean="0">
                <a:cs typeface="American Typewriter"/>
              </a:rPr>
              <a:t>Recommendation: </a:t>
            </a:r>
            <a:r>
              <a:rPr lang="en-US" sz="1800" dirty="0" smtClean="0">
                <a:cs typeface="American Typewriter"/>
              </a:rPr>
              <a:t>Charge a small group of people to solicit initial feedback </a:t>
            </a:r>
            <a:r>
              <a:rPr lang="en-US" sz="1800" dirty="0" smtClean="0">
                <a:cs typeface="American Typewriter"/>
              </a:rPr>
              <a:t>from faculty of what they wish to have in their departmental guidelines. This group should draft guidelines and take back to faculty for feedback, changes, etc. After revisions, the entire faculty should vote upon those guidelines. REMEMBER: the guidelines will be the basis for all evaluative criteria (annual reviews, third year review, and promotion and tenure review). </a:t>
            </a:r>
            <a:endParaRPr lang="en-US" sz="1400" dirty="0"/>
          </a:p>
          <a:p>
            <a:endParaRPr lang="en-US" sz="1400" dirty="0"/>
          </a:p>
        </p:txBody>
      </p:sp>
    </p:spTree>
    <p:extLst>
      <p:ext uri="{BB962C8B-B14F-4D97-AF65-F5344CB8AC3E}">
        <p14:creationId xmlns:p14="http://schemas.microsoft.com/office/powerpoint/2010/main" val="2527431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0246623"/>
              </p:ext>
            </p:extLst>
          </p:nvPr>
        </p:nvGraphicFramePr>
        <p:xfrm>
          <a:off x="609600" y="838200"/>
          <a:ext cx="7924801" cy="5603239"/>
        </p:xfrm>
        <a:graphic>
          <a:graphicData uri="http://schemas.openxmlformats.org/drawingml/2006/table">
            <a:tbl>
              <a:tblPr firstRow="1" bandRow="1">
                <a:tableStyleId>{5C22544A-7EE6-4342-B048-85BDC9FD1C3A}</a:tableStyleId>
              </a:tblPr>
              <a:tblGrid>
                <a:gridCol w="1066802"/>
                <a:gridCol w="1154545"/>
                <a:gridCol w="1346528"/>
                <a:gridCol w="699327"/>
                <a:gridCol w="914400"/>
                <a:gridCol w="1752600"/>
                <a:gridCol w="990599"/>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smtClean="0">
                          <a:solidFill>
                            <a:srgbClr val="FF0000"/>
                          </a:solidFill>
                        </a:rPr>
                        <a:t>     </a:t>
                      </a:r>
                      <a:r>
                        <a:rPr lang="en-US" smtClean="0">
                          <a:solidFill>
                            <a:srgbClr val="FF0000"/>
                          </a:solidFill>
                        </a:rPr>
                        <a:t>Journal </a:t>
                      </a:r>
                      <a:r>
                        <a:rPr lang="en-US" dirty="0" smtClean="0">
                          <a:solidFill>
                            <a:srgbClr val="FF0000"/>
                          </a:solidFill>
                        </a:rPr>
                        <a:t>Article</a:t>
                      </a:r>
                    </a:p>
                    <a:p>
                      <a:endParaRPr lang="en-US" dirty="0">
                        <a:solidFill>
                          <a:srgbClr val="FF0000"/>
                        </a:solidFill>
                      </a:endParaRPr>
                    </a:p>
                  </a:txBody>
                  <a:tcPr/>
                </a:tc>
                <a:tc hMerge="1">
                  <a:txBody>
                    <a:bodyPr/>
                    <a:lstStyle/>
                    <a:p>
                      <a:endParaRPr lang="en-US" dirty="0">
                        <a:solidFill>
                          <a:srgbClr val="FF0000"/>
                        </a:solidFill>
                      </a:endParaRPr>
                    </a:p>
                  </a:txBody>
                  <a:tcPr/>
                </a:tc>
                <a:tc>
                  <a:txBody>
                    <a:bodyPr/>
                    <a:lstStyle/>
                    <a:p>
                      <a:endParaRPr lang="en-US">
                        <a:solidFill>
                          <a:srgbClr val="FF0000"/>
                        </a:solidFill>
                      </a:endParaRPr>
                    </a:p>
                  </a:txBody>
                  <a:tcPr/>
                </a:tc>
                <a:tc>
                  <a:txBody>
                    <a:bodyPr/>
                    <a:lstStyle/>
                    <a:p>
                      <a:endParaRPr lang="en-US">
                        <a:solidFill>
                          <a:srgbClr val="FF0000"/>
                        </a:solidFill>
                      </a:endParaRPr>
                    </a:p>
                  </a:txBody>
                  <a:tcPr/>
                </a:tc>
                <a:tc>
                  <a:txBody>
                    <a:bodyPr/>
                    <a:lstStyle/>
                    <a:p>
                      <a:endParaRPr lang="en-US">
                        <a:solidFill>
                          <a:srgbClr val="FF0000"/>
                        </a:solidFill>
                      </a:endParaRPr>
                    </a:p>
                  </a:txBody>
                  <a:tcPr/>
                </a:tc>
                <a:tc gridSpan="2">
                  <a:txBody>
                    <a:bodyPr/>
                    <a:lstStyle/>
                    <a:p>
                      <a:r>
                        <a:rPr lang="en-US" dirty="0" smtClean="0">
                          <a:solidFill>
                            <a:srgbClr val="FF0000"/>
                          </a:solidFill>
                        </a:rPr>
                        <a:t>          UNF</a:t>
                      </a:r>
                      <a:r>
                        <a:rPr lang="en-US" baseline="0" dirty="0" smtClean="0">
                          <a:solidFill>
                            <a:srgbClr val="FF0000"/>
                          </a:solidFill>
                        </a:rPr>
                        <a:t> Evaluation</a:t>
                      </a:r>
                      <a:endParaRPr lang="en-US" dirty="0">
                        <a:solidFill>
                          <a:srgbClr val="FF0000"/>
                        </a:solidFill>
                      </a:endParaRPr>
                    </a:p>
                  </a:txBody>
                  <a:tcPr/>
                </a:tc>
                <a:tc hMerge="1">
                  <a:txBody>
                    <a:bodyPr/>
                    <a:lstStyle/>
                    <a:p>
                      <a:endParaRPr lang="en-US" dirty="0">
                        <a:solidFill>
                          <a:srgbClr val="FF0000"/>
                        </a:solidFill>
                      </a:endParaRPr>
                    </a:p>
                  </a:txBody>
                  <a:tcPr/>
                </a:tc>
              </a:tr>
              <a:tr h="370840">
                <a:tc>
                  <a:txBody>
                    <a:bodyPr/>
                    <a:lstStyle/>
                    <a:p>
                      <a:r>
                        <a:rPr lang="en-US" sz="1400" b="1" dirty="0" smtClean="0"/>
                        <a:t>Value</a:t>
                      </a:r>
                      <a:r>
                        <a:rPr lang="en-US" sz="1400" b="1" baseline="0" dirty="0" smtClean="0"/>
                        <a:t> of Journal</a:t>
                      </a:r>
                      <a:endParaRPr lang="en-US" sz="1400" b="1" dirty="0"/>
                    </a:p>
                  </a:txBody>
                  <a:tcPr/>
                </a:tc>
                <a:tc>
                  <a:txBody>
                    <a:bodyPr/>
                    <a:lstStyle/>
                    <a:p>
                      <a:r>
                        <a:rPr lang="en-US" sz="1400" b="1" i="1" dirty="0" smtClean="0"/>
                        <a:t>Selectivity</a:t>
                      </a:r>
                      <a:endParaRPr lang="en-US" sz="1400" b="1" i="1" dirty="0"/>
                    </a:p>
                  </a:txBody>
                  <a:tcPr/>
                </a:tc>
                <a:tc gridSpan="2">
                  <a:txBody>
                    <a:bodyPr/>
                    <a:lstStyle/>
                    <a:p>
                      <a:r>
                        <a:rPr lang="en-US" sz="1400" dirty="0" smtClean="0"/>
                        <a:t>High Selectivity</a:t>
                      </a:r>
                      <a:endParaRPr lang="en-US" sz="1400" dirty="0"/>
                    </a:p>
                  </a:txBody>
                  <a:tcPr/>
                </a:tc>
                <a:tc hMerge="1">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10-20%</a:t>
                      </a:r>
                    </a:p>
                    <a:p>
                      <a:endParaRPr lang="en-US" sz="1400" dirty="0"/>
                    </a:p>
                  </a:txBody>
                  <a:tcPr/>
                </a:tc>
                <a:tc>
                  <a:txBody>
                    <a:bodyPr/>
                    <a:lstStyle/>
                    <a:p>
                      <a:r>
                        <a:rPr lang="en-US" sz="1100" dirty="0" smtClean="0">
                          <a:latin typeface="Lucida Handwriting"/>
                          <a:cs typeface="Lucida Handwriting"/>
                        </a:rPr>
                        <a:t>Outstanding</a:t>
                      </a:r>
                      <a:endParaRPr lang="en-US" sz="1100" dirty="0">
                        <a:latin typeface="Lucida Handwriting"/>
                        <a:cs typeface="Lucida Handwriting"/>
                      </a:endParaRPr>
                    </a:p>
                  </a:txBody>
                  <a:tcPr/>
                </a:tc>
                <a:tc>
                  <a:txBody>
                    <a:bodyPr/>
                    <a:lstStyle/>
                    <a:p>
                      <a:r>
                        <a:rPr lang="en-US" sz="1100" dirty="0" smtClean="0">
                          <a:latin typeface="Lucida Handwriting"/>
                          <a:cs typeface="Lucida Handwriting"/>
                        </a:rPr>
                        <a:t>5 points</a:t>
                      </a:r>
                      <a:endParaRPr lang="en-US" sz="1100" dirty="0">
                        <a:latin typeface="Lucida Handwriting"/>
                        <a:cs typeface="Lucida Handwriting"/>
                      </a:endParaRPr>
                    </a:p>
                  </a:txBody>
                  <a:tcPr/>
                </a:tc>
              </a:tr>
              <a:tr h="370840">
                <a:tc>
                  <a:txBody>
                    <a:bodyPr/>
                    <a:lstStyle/>
                    <a:p>
                      <a:endParaRPr lang="en-US" sz="1400" dirty="0"/>
                    </a:p>
                  </a:txBody>
                  <a:tcPr/>
                </a:tc>
                <a:tc>
                  <a:txBody>
                    <a:bodyPr/>
                    <a:lstStyle/>
                    <a:p>
                      <a:endParaRPr lang="en-US" sz="1400" dirty="0"/>
                    </a:p>
                  </a:txBody>
                  <a:tcPr/>
                </a:tc>
                <a:tc gridSpan="2">
                  <a:txBody>
                    <a:bodyPr/>
                    <a:lstStyle/>
                    <a:p>
                      <a:r>
                        <a:rPr lang="en-US" sz="1400" dirty="0" smtClean="0"/>
                        <a:t>Moderate</a:t>
                      </a:r>
                      <a:r>
                        <a:rPr lang="en-US" sz="1400" baseline="0" dirty="0" smtClean="0"/>
                        <a:t> selectivity</a:t>
                      </a:r>
                      <a:endParaRPr lang="en-US" sz="1400" dirty="0"/>
                    </a:p>
                  </a:txBody>
                  <a:tcPr/>
                </a:tc>
                <a:tc hMerge="1">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20-30%</a:t>
                      </a:r>
                    </a:p>
                    <a:p>
                      <a:endParaRPr lang="en-US" sz="1400" dirty="0"/>
                    </a:p>
                  </a:txBody>
                  <a:tcPr/>
                </a:tc>
                <a:tc>
                  <a:txBody>
                    <a:bodyPr/>
                    <a:lstStyle/>
                    <a:p>
                      <a:r>
                        <a:rPr lang="en-US" sz="1100" dirty="0" smtClean="0">
                          <a:latin typeface="Lucida Handwriting"/>
                          <a:cs typeface="Lucida Handwriting"/>
                        </a:rPr>
                        <a:t>Excellent</a:t>
                      </a:r>
                      <a:endParaRPr lang="en-US" sz="1100" dirty="0">
                        <a:latin typeface="Lucida Handwriting"/>
                        <a:cs typeface="Lucida Handwriting"/>
                      </a:endParaRPr>
                    </a:p>
                  </a:txBody>
                  <a:tcPr/>
                </a:tc>
                <a:tc>
                  <a:txBody>
                    <a:bodyPr/>
                    <a:lstStyle/>
                    <a:p>
                      <a:r>
                        <a:rPr lang="en-US" sz="1100" dirty="0" smtClean="0">
                          <a:latin typeface="Lucida Handwriting"/>
                          <a:cs typeface="Lucida Handwriting"/>
                        </a:rPr>
                        <a:t>3 points</a:t>
                      </a:r>
                      <a:endParaRPr lang="en-US" sz="1100" dirty="0">
                        <a:latin typeface="Lucida Handwriting"/>
                        <a:cs typeface="Lucida Handwriting"/>
                      </a:endParaRPr>
                    </a:p>
                  </a:txBody>
                  <a:tcPr/>
                </a:tc>
              </a:tr>
              <a:tr h="370840">
                <a:tc>
                  <a:txBody>
                    <a:bodyPr/>
                    <a:lstStyle/>
                    <a:p>
                      <a:endParaRPr lang="en-US" sz="1400" dirty="0"/>
                    </a:p>
                  </a:txBody>
                  <a:tcPr/>
                </a:tc>
                <a:tc>
                  <a:txBody>
                    <a:bodyPr/>
                    <a:lstStyle/>
                    <a:p>
                      <a:endParaRPr lang="en-US" sz="14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Low Selectivity</a:t>
                      </a:r>
                    </a:p>
                    <a:p>
                      <a:endParaRPr lang="en-US" sz="1400" dirty="0"/>
                    </a:p>
                  </a:txBody>
                  <a:tcPr/>
                </a:tc>
                <a:tc hMerge="1">
                  <a:txBody>
                    <a:bodyPr/>
                    <a:lstStyle/>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u="sng" dirty="0" smtClean="0"/>
                        <a:t>&gt;</a:t>
                      </a:r>
                      <a:r>
                        <a:rPr lang="en-US" sz="1400" dirty="0" smtClean="0"/>
                        <a:t> 30% </a:t>
                      </a:r>
                    </a:p>
                    <a:p>
                      <a:endParaRPr lang="en-US" sz="1400" dirty="0"/>
                    </a:p>
                  </a:txBody>
                  <a:tcPr/>
                </a:tc>
                <a:tc>
                  <a:txBody>
                    <a:bodyPr/>
                    <a:lstStyle/>
                    <a:p>
                      <a:r>
                        <a:rPr lang="en-US" sz="1100" dirty="0" smtClean="0">
                          <a:latin typeface="Lucida Handwriting"/>
                          <a:cs typeface="Lucida Handwriting"/>
                        </a:rPr>
                        <a:t>Meets Expectations</a:t>
                      </a:r>
                      <a:endParaRPr lang="en-US" sz="1100" dirty="0">
                        <a:latin typeface="Lucida Handwriting"/>
                        <a:cs typeface="Lucida Handwriting"/>
                      </a:endParaRPr>
                    </a:p>
                  </a:txBody>
                  <a:tcPr/>
                </a:tc>
                <a:tc>
                  <a:txBody>
                    <a:bodyPr/>
                    <a:lstStyle/>
                    <a:p>
                      <a:r>
                        <a:rPr lang="en-US" sz="1100" dirty="0" smtClean="0">
                          <a:latin typeface="Lucida Handwriting"/>
                          <a:cs typeface="Lucida Handwriting"/>
                        </a:rPr>
                        <a:t>1 point</a:t>
                      </a:r>
                      <a:endParaRPr lang="en-US" sz="1100" dirty="0">
                        <a:latin typeface="Lucida Handwriting"/>
                        <a:cs typeface="Lucida Handwriting"/>
                      </a:endParaRPr>
                    </a:p>
                  </a:txBody>
                  <a:tcPr/>
                </a:tc>
              </a:tr>
              <a:tr h="370840">
                <a:tc>
                  <a:txBody>
                    <a:bodyPr/>
                    <a:lstStyle/>
                    <a:p>
                      <a:endParaRPr lang="en-US" sz="1400" dirty="0"/>
                    </a:p>
                  </a:txBody>
                  <a:tcPr/>
                </a:tc>
                <a:tc>
                  <a:txBody>
                    <a:bodyPr/>
                    <a:lstStyle/>
                    <a:p>
                      <a:r>
                        <a:rPr lang="en-US" sz="1400" b="1" dirty="0" smtClean="0"/>
                        <a:t>Im</a:t>
                      </a:r>
                      <a:r>
                        <a:rPr lang="en-US" sz="1400" b="1" i="1" dirty="0" smtClean="0"/>
                        <a:t>pact Factor</a:t>
                      </a:r>
                      <a:endParaRPr lang="en-US" sz="1400" b="1" i="1" dirty="0"/>
                    </a:p>
                  </a:txBody>
                  <a:tcPr/>
                </a:tc>
                <a:tc>
                  <a:txBody>
                    <a:bodyPr/>
                    <a:lstStyle/>
                    <a:p>
                      <a:r>
                        <a:rPr lang="en-US" sz="1400" dirty="0" smtClean="0"/>
                        <a:t>High</a:t>
                      </a:r>
                      <a:endParaRPr lang="en-US" sz="1400" dirty="0"/>
                    </a:p>
                  </a:txBody>
                  <a:tcPr/>
                </a:tc>
                <a:tc>
                  <a:txBody>
                    <a:bodyPr/>
                    <a:lstStyle/>
                    <a:p>
                      <a:endParaRPr lang="en-US" sz="1400" dirty="0"/>
                    </a:p>
                  </a:txBody>
                  <a:tcPr/>
                </a:tc>
                <a:tc>
                  <a:txBody>
                    <a:bodyPr/>
                    <a:lstStyle/>
                    <a:p>
                      <a:pPr algn="ctr"/>
                      <a:r>
                        <a:rPr lang="en-US" sz="1400" dirty="0" smtClean="0"/>
                        <a:t>X</a:t>
                      </a:r>
                      <a:endParaRPr lang="en-US" sz="1400" dirty="0"/>
                    </a:p>
                  </a:txBody>
                  <a:tcPr/>
                </a:tc>
                <a:tc>
                  <a:txBody>
                    <a:bodyPr/>
                    <a:lstStyle/>
                    <a:p>
                      <a:endParaRPr lang="en-US" dirty="0"/>
                    </a:p>
                  </a:txBody>
                  <a:tcPr/>
                </a:tc>
                <a:tc>
                  <a:txBody>
                    <a:bodyPr/>
                    <a:lstStyle/>
                    <a:p>
                      <a:endParaRPr lang="en-US"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Medium</a:t>
                      </a:r>
                      <a:endParaRPr lang="en-US" sz="1400" dirty="0"/>
                    </a:p>
                  </a:txBody>
                  <a:tcPr/>
                </a:tc>
                <a:tc>
                  <a:txBody>
                    <a:bodyPr/>
                    <a:lstStyle/>
                    <a:p>
                      <a:endParaRPr lang="en-US" sz="1400" dirty="0"/>
                    </a:p>
                  </a:txBody>
                  <a:tcPr/>
                </a:tc>
                <a:tc>
                  <a:txBody>
                    <a:bodyPr/>
                    <a:lstStyle/>
                    <a:p>
                      <a:pPr algn="ctr"/>
                      <a:r>
                        <a:rPr lang="en-US" sz="1400" dirty="0" smtClean="0"/>
                        <a:t>Y</a:t>
                      </a:r>
                      <a:endParaRPr lang="en-US" sz="1400" dirty="0"/>
                    </a:p>
                  </a:txBody>
                  <a:tcPr/>
                </a:tc>
                <a:tc>
                  <a:txBody>
                    <a:bodyPr/>
                    <a:lstStyle/>
                    <a:p>
                      <a:endParaRPr lang="en-US" dirty="0"/>
                    </a:p>
                  </a:txBody>
                  <a:tcPr/>
                </a:tc>
                <a:tc>
                  <a:txBody>
                    <a:bodyPr/>
                    <a:lstStyle/>
                    <a:p>
                      <a:endParaRPr lang="en-US"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Low</a:t>
                      </a:r>
                      <a:endParaRPr lang="en-US" sz="1400" dirty="0"/>
                    </a:p>
                  </a:txBody>
                  <a:tcPr/>
                </a:tc>
                <a:tc>
                  <a:txBody>
                    <a:bodyPr/>
                    <a:lstStyle/>
                    <a:p>
                      <a:endParaRPr lang="en-US" sz="1400" dirty="0"/>
                    </a:p>
                  </a:txBody>
                  <a:tcPr/>
                </a:tc>
                <a:tc>
                  <a:txBody>
                    <a:bodyPr/>
                    <a:lstStyle/>
                    <a:p>
                      <a:pPr algn="ctr"/>
                      <a:r>
                        <a:rPr lang="en-US" sz="1400" dirty="0" smtClean="0"/>
                        <a:t>Z </a:t>
                      </a:r>
                      <a:endParaRPr lang="en-US" sz="1400" dirty="0"/>
                    </a:p>
                  </a:txBody>
                  <a:tcPr/>
                </a:tc>
                <a:tc>
                  <a:txBody>
                    <a:bodyPr/>
                    <a:lstStyle/>
                    <a:p>
                      <a:endParaRPr lang="en-US" dirty="0"/>
                    </a:p>
                  </a:txBody>
                  <a:tcPr/>
                </a:tc>
                <a:tc>
                  <a:txBody>
                    <a:bodyPr/>
                    <a:lstStyle/>
                    <a:p>
                      <a:endParaRPr lang="en-US" dirty="0"/>
                    </a:p>
                  </a:txBody>
                  <a:tcPr/>
                </a:tc>
              </a:tr>
              <a:tr h="370840">
                <a:tc gridSpan="2">
                  <a:txBody>
                    <a:bodyPr/>
                    <a:lstStyle/>
                    <a:p>
                      <a:endParaRPr lang="en-US" sz="800" b="1" dirty="0"/>
                    </a:p>
                  </a:txBody>
                  <a:tcPr/>
                </a:tc>
                <a:tc hMerge="1">
                  <a:txBody>
                    <a:bodyPr/>
                    <a:lstStyle/>
                    <a:p>
                      <a:endParaRPr lang="en-US"/>
                    </a:p>
                  </a:txBody>
                  <a:tcPr/>
                </a:tc>
                <a:tc gridSpan="2">
                  <a:txBody>
                    <a:bodyPr/>
                    <a:lstStyle/>
                    <a:p>
                      <a:endParaRPr lang="en-US" sz="800" b="1" dirty="0"/>
                    </a:p>
                  </a:txBody>
                  <a:tcPr/>
                </a:tc>
                <a:tc hMerge="1">
                  <a:txBody>
                    <a:bodyPr/>
                    <a:lstStyle/>
                    <a:p>
                      <a:endParaRPr lang="en-US"/>
                    </a:p>
                  </a:txBody>
                  <a:tcPr/>
                </a:tc>
                <a:tc>
                  <a:txBody>
                    <a:bodyPr/>
                    <a:lstStyle/>
                    <a:p>
                      <a:endParaRPr lang="en-US" sz="800"/>
                    </a:p>
                  </a:txBody>
                  <a:tcPr/>
                </a:tc>
                <a:tc>
                  <a:txBody>
                    <a:bodyPr/>
                    <a:lstStyle/>
                    <a:p>
                      <a:endParaRPr lang="en-US" sz="800" dirty="0"/>
                    </a:p>
                  </a:txBody>
                  <a:tcPr/>
                </a:tc>
                <a:tc>
                  <a:txBody>
                    <a:bodyPr/>
                    <a:lstStyle/>
                    <a:p>
                      <a:endParaRPr lang="en-US" sz="800" dirty="0"/>
                    </a:p>
                  </a:txBody>
                  <a:tcPr/>
                </a:tc>
              </a:tr>
              <a:tr h="370840">
                <a:tc gridSpan="2">
                  <a:txBody>
                    <a:bodyPr/>
                    <a:lstStyle/>
                    <a:p>
                      <a:r>
                        <a:rPr lang="en-US" sz="1400" b="1" dirty="0" smtClean="0"/>
                        <a:t>Authorship/Role</a:t>
                      </a:r>
                      <a:endParaRPr lang="en-US" sz="1400" b="1" dirty="0"/>
                    </a:p>
                  </a:txBody>
                  <a:tcPr/>
                </a:tc>
                <a:tc hMerge="1">
                  <a:txBody>
                    <a:bodyPr/>
                    <a:lstStyle/>
                    <a:p>
                      <a:endParaRPr lang="en-US" sz="1400" b="1"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Sole author</a:t>
                      </a:r>
                    </a:p>
                    <a:p>
                      <a:endParaRPr lang="en-US" sz="1400" b="1" dirty="0"/>
                    </a:p>
                  </a:txBody>
                  <a:tcPr/>
                </a:tc>
                <a:tc hMerge="1">
                  <a:txBody>
                    <a:bodyPr/>
                    <a:lstStyle/>
                    <a:p>
                      <a:endParaRPr lang="en-US" sz="1400" dirty="0"/>
                    </a:p>
                  </a:txBody>
                  <a:tcPr/>
                </a:tc>
                <a:tc>
                  <a:txBody>
                    <a:bodyPr/>
                    <a:lstStyle/>
                    <a:p>
                      <a:endParaRPr lang="en-US"/>
                    </a:p>
                  </a:txBody>
                  <a:tcPr/>
                </a:tc>
                <a:tc gridSpan="2">
                  <a:txBody>
                    <a:bodyPr/>
                    <a:lstStyle/>
                    <a:p>
                      <a:r>
                        <a:rPr lang="en-US" sz="2400" dirty="0" smtClean="0">
                          <a:latin typeface="Academy Engraved LET"/>
                          <a:cs typeface="Academy Engraved LET"/>
                        </a:rPr>
                        <a:t>     ETCETERA</a:t>
                      </a:r>
                      <a:endParaRPr lang="en-US" sz="2400" dirty="0">
                        <a:latin typeface="Academy Engraved LET"/>
                        <a:cs typeface="Academy Engraved LET"/>
                      </a:endParaRPr>
                    </a:p>
                  </a:txBody>
                  <a:tcPr/>
                </a:tc>
                <a:tc hMerge="1">
                  <a:txBody>
                    <a:bodyPr/>
                    <a:lstStyle/>
                    <a:p>
                      <a:endParaRPr lang="en-US" dirty="0"/>
                    </a:p>
                  </a:txBody>
                  <a:tcPr/>
                </a:tc>
              </a:tr>
              <a:tr h="370840">
                <a:tc>
                  <a:txBody>
                    <a:bodyPr/>
                    <a:lstStyle/>
                    <a:p>
                      <a:endParaRPr lang="en-US" sz="1400" dirty="0"/>
                    </a:p>
                  </a:txBody>
                  <a:tcPr/>
                </a:tc>
                <a:tc>
                  <a:txBody>
                    <a:bodyPr/>
                    <a:lstStyle/>
                    <a:p>
                      <a:endParaRPr lang="en-US" sz="14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First author</a:t>
                      </a:r>
                    </a:p>
                  </a:txBody>
                  <a:tcPr/>
                </a:tc>
                <a:tc hMerge="1">
                  <a:txBody>
                    <a:bodyPr/>
                    <a:lstStyle/>
                    <a:p>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sz="1400" dirty="0"/>
                    </a:p>
                  </a:txBody>
                  <a:tcPr/>
                </a:tc>
                <a:tc>
                  <a:txBody>
                    <a:bodyPr/>
                    <a:lstStyle/>
                    <a:p>
                      <a:endParaRPr lang="en-US" sz="14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Second</a:t>
                      </a:r>
                      <a:r>
                        <a:rPr lang="en-US" sz="1400" baseline="0" dirty="0" smtClean="0"/>
                        <a:t> or later author</a:t>
                      </a:r>
                      <a:endParaRPr lang="en-US" sz="1400" dirty="0" smtClean="0"/>
                    </a:p>
                  </a:txBody>
                  <a:tcPr/>
                </a:tc>
                <a:tc hMerge="1">
                  <a:txBody>
                    <a:bodyPr/>
                    <a:lstStyle/>
                    <a:p>
                      <a:endParaRPr lang="en-US" sz="1400"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gridSpan="2">
                  <a:txBody>
                    <a:bodyPr/>
                    <a:lstStyle/>
                    <a:p>
                      <a:r>
                        <a:rPr lang="en-US" sz="1400" b="1" dirty="0" smtClean="0"/>
                        <a:t>Number of Publications</a:t>
                      </a:r>
                      <a:endParaRPr lang="en-US" sz="1400" b="1" dirty="0"/>
                    </a:p>
                  </a:txBody>
                  <a:tcPr/>
                </a:tc>
                <a:tc hMerge="1">
                  <a:txBody>
                    <a:bodyPr/>
                    <a:lstStyle/>
                    <a:p>
                      <a:endParaRPr lang="en-US" sz="1400" dirty="0"/>
                    </a:p>
                  </a:txBody>
                  <a:tcPr/>
                </a:tc>
                <a:tc gridSpan="2">
                  <a:txBody>
                    <a:bodyPr/>
                    <a:lstStyle/>
                    <a:p>
                      <a:r>
                        <a:rPr lang="en-US" sz="1400" dirty="0" smtClean="0"/>
                        <a:t>        3+ </a:t>
                      </a:r>
                      <a:endParaRPr lang="en-US" sz="1400"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7" name="TextBox 6"/>
          <p:cNvSpPr txBox="1"/>
          <p:nvPr/>
        </p:nvSpPr>
        <p:spPr>
          <a:xfrm>
            <a:off x="4724400" y="0"/>
            <a:ext cx="3505200" cy="492443"/>
          </a:xfrm>
          <a:prstGeom prst="rect">
            <a:avLst/>
          </a:prstGeom>
          <a:noFill/>
        </p:spPr>
        <p:txBody>
          <a:bodyPr wrap="square" rtlCol="0">
            <a:spAutoFit/>
          </a:bodyPr>
          <a:lstStyle/>
          <a:p>
            <a:r>
              <a:rPr lang="en-US" sz="2600" dirty="0" smtClean="0">
                <a:solidFill>
                  <a:schemeClr val="bg1"/>
                </a:solidFill>
              </a:rPr>
              <a:t>Scholarship Example</a:t>
            </a:r>
            <a:endParaRPr lang="en-US" sz="2600" dirty="0">
              <a:solidFill>
                <a:schemeClr val="bg1"/>
              </a:solidFill>
            </a:endParaRPr>
          </a:p>
        </p:txBody>
      </p:sp>
    </p:spTree>
    <p:extLst>
      <p:ext uri="{BB962C8B-B14F-4D97-AF65-F5344CB8AC3E}">
        <p14:creationId xmlns:p14="http://schemas.microsoft.com/office/powerpoint/2010/main" val="268254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24400" y="0"/>
            <a:ext cx="3505200" cy="492443"/>
          </a:xfrm>
          <a:prstGeom prst="rect">
            <a:avLst/>
          </a:prstGeom>
          <a:noFill/>
        </p:spPr>
        <p:txBody>
          <a:bodyPr wrap="square" rtlCol="0">
            <a:spAutoFit/>
          </a:bodyPr>
          <a:lstStyle/>
          <a:p>
            <a:r>
              <a:rPr lang="en-US" sz="2600" dirty="0" smtClean="0">
                <a:solidFill>
                  <a:schemeClr val="bg1"/>
                </a:solidFill>
              </a:rPr>
              <a:t>Teaching Example</a:t>
            </a:r>
            <a:endParaRPr lang="en-US" sz="2600" dirty="0">
              <a:solidFill>
                <a:schemeClr val="bg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99438559"/>
              </p:ext>
            </p:extLst>
          </p:nvPr>
        </p:nvGraphicFramePr>
        <p:xfrm>
          <a:off x="533400" y="1219200"/>
          <a:ext cx="8077200" cy="4126416"/>
        </p:xfrm>
        <a:graphic>
          <a:graphicData uri="http://schemas.openxmlformats.org/drawingml/2006/table">
            <a:tbl>
              <a:tblPr firstRow="1" bandRow="1">
                <a:tableStyleId>{5C22544A-7EE6-4342-B048-85BDC9FD1C3A}</a:tableStyleId>
              </a:tblPr>
              <a:tblGrid>
                <a:gridCol w="4038600"/>
                <a:gridCol w="2019300"/>
                <a:gridCol w="2019300"/>
              </a:tblGrid>
              <a:tr h="394428">
                <a:tc>
                  <a:txBody>
                    <a:bodyPr/>
                    <a:lstStyle/>
                    <a:p>
                      <a:r>
                        <a:rPr lang="en-US" dirty="0" smtClean="0">
                          <a:solidFill>
                            <a:srgbClr val="FF0000"/>
                          </a:solidFill>
                        </a:rPr>
                        <a:t>Activity</a:t>
                      </a:r>
                      <a:endParaRPr lang="en-US" dirty="0">
                        <a:solidFill>
                          <a:srgbClr val="FF0000"/>
                        </a:solidFill>
                      </a:endParaRPr>
                    </a:p>
                  </a:txBody>
                  <a:tcPr/>
                </a:tc>
                <a:tc>
                  <a:txBody>
                    <a:bodyPr/>
                    <a:lstStyle/>
                    <a:p>
                      <a:pPr algn="ctr"/>
                      <a:r>
                        <a:rPr lang="en-US" dirty="0" smtClean="0">
                          <a:solidFill>
                            <a:srgbClr val="FF0000"/>
                          </a:solidFill>
                        </a:rPr>
                        <a:t>Weight</a:t>
                      </a:r>
                      <a:endParaRPr lang="en-US" dirty="0">
                        <a:solidFill>
                          <a:srgbClr val="FF0000"/>
                        </a:solidFill>
                      </a:endParaRPr>
                    </a:p>
                  </a:txBody>
                  <a:tcPr/>
                </a:tc>
                <a:tc>
                  <a:txBody>
                    <a:bodyPr/>
                    <a:lstStyle/>
                    <a:p>
                      <a:pPr algn="ctr"/>
                      <a:r>
                        <a:rPr lang="en-US" dirty="0" smtClean="0">
                          <a:solidFill>
                            <a:srgbClr val="FF0000"/>
                          </a:solidFill>
                        </a:rPr>
                        <a:t>Evaluation</a:t>
                      </a:r>
                      <a:endParaRPr lang="en-US" dirty="0">
                        <a:solidFill>
                          <a:srgbClr val="FF0000"/>
                        </a:solidFill>
                      </a:endParaRPr>
                    </a:p>
                  </a:txBody>
                  <a:tcPr/>
                </a:tc>
              </a:tr>
              <a:tr h="443772">
                <a:tc>
                  <a:txBody>
                    <a:bodyPr/>
                    <a:lstStyle/>
                    <a:p>
                      <a:r>
                        <a:rPr lang="en-US" sz="1600" b="1" dirty="0" smtClean="0"/>
                        <a:t>Creation</a:t>
                      </a:r>
                      <a:r>
                        <a:rPr lang="en-US" sz="1600" b="1" baseline="0" dirty="0" smtClean="0"/>
                        <a:t> of a new course</a:t>
                      </a:r>
                      <a:endParaRPr lang="en-US" sz="1600" b="1" dirty="0"/>
                    </a:p>
                  </a:txBody>
                  <a:tcPr/>
                </a:tc>
                <a:tc>
                  <a:txBody>
                    <a:bodyPr/>
                    <a:lstStyle/>
                    <a:p>
                      <a:pPr algn="ctr"/>
                      <a:r>
                        <a:rPr lang="en-US" sz="1500" dirty="0" smtClean="0"/>
                        <a:t>+3</a:t>
                      </a:r>
                      <a:endParaRPr lang="en-US" sz="1500" dirty="0"/>
                    </a:p>
                  </a:txBody>
                  <a:tcPr/>
                </a:tc>
                <a:tc>
                  <a:txBody>
                    <a:bodyPr/>
                    <a:lstStyle/>
                    <a:p>
                      <a:pPr algn="ctr"/>
                      <a:r>
                        <a:rPr lang="en-US" sz="1500" dirty="0" smtClean="0"/>
                        <a:t>Outstanding</a:t>
                      </a:r>
                      <a:endParaRPr lang="en-US" sz="1500" dirty="0"/>
                    </a:p>
                  </a:txBody>
                  <a:tcPr/>
                </a:tc>
              </a:tr>
              <a:tr h="381000">
                <a:tc>
                  <a:txBody>
                    <a:bodyPr/>
                    <a:lstStyle/>
                    <a:p>
                      <a:r>
                        <a:rPr lang="en-US" sz="1600" b="1" dirty="0" smtClean="0"/>
                        <a:t>Major</a:t>
                      </a:r>
                      <a:r>
                        <a:rPr lang="en-US" sz="1600" b="1" baseline="0" dirty="0" smtClean="0"/>
                        <a:t> changes to program of study</a:t>
                      </a:r>
                      <a:endParaRPr lang="en-US" sz="1600" b="1" dirty="0"/>
                    </a:p>
                  </a:txBody>
                  <a:tcPr/>
                </a:tc>
                <a:tc>
                  <a:txBody>
                    <a:bodyPr/>
                    <a:lstStyle/>
                    <a:p>
                      <a:pPr algn="ctr"/>
                      <a:r>
                        <a:rPr lang="en-US" sz="1500" dirty="0" smtClean="0"/>
                        <a:t>+2</a:t>
                      </a:r>
                      <a:endParaRPr lang="en-US" sz="1500" dirty="0"/>
                    </a:p>
                  </a:txBody>
                  <a:tcPr/>
                </a:tc>
                <a:tc>
                  <a:txBody>
                    <a:bodyPr/>
                    <a:lstStyle/>
                    <a:p>
                      <a:pPr algn="ctr"/>
                      <a:r>
                        <a:rPr lang="en-US" sz="1500" dirty="0" smtClean="0"/>
                        <a:t>Excellent</a:t>
                      </a:r>
                      <a:endParaRPr lang="en-US" sz="1500" dirty="0"/>
                    </a:p>
                  </a:txBody>
                  <a:tcPr/>
                </a:tc>
              </a:tr>
              <a:tr h="381000">
                <a:tc>
                  <a:txBody>
                    <a:bodyPr/>
                    <a:lstStyle/>
                    <a:p>
                      <a:r>
                        <a:rPr lang="en-US" sz="1600" b="1" dirty="0" smtClean="0"/>
                        <a:t>Major changes to existing course</a:t>
                      </a:r>
                      <a:endParaRPr lang="en-US" sz="1600" b="1" dirty="0"/>
                    </a:p>
                  </a:txBody>
                  <a:tcPr/>
                </a:tc>
                <a:tc>
                  <a:txBody>
                    <a:bodyPr/>
                    <a:lstStyle/>
                    <a:p>
                      <a:pPr algn="ctr"/>
                      <a:r>
                        <a:rPr lang="en-US" sz="1500" dirty="0" smtClean="0"/>
                        <a:t>+1</a:t>
                      </a:r>
                      <a:endParaRPr lang="en-US" sz="1500" dirty="0"/>
                    </a:p>
                  </a:txBody>
                  <a:tcPr/>
                </a:tc>
                <a:tc>
                  <a:txBody>
                    <a:bodyPr/>
                    <a:lstStyle/>
                    <a:p>
                      <a:pPr algn="ctr"/>
                      <a:r>
                        <a:rPr lang="en-US" sz="1500" dirty="0" smtClean="0"/>
                        <a:t>Excellent</a:t>
                      </a:r>
                      <a:endParaRPr lang="en-US" sz="1500" dirty="0"/>
                    </a:p>
                  </a:txBody>
                  <a:tcPr/>
                </a:tc>
              </a:tr>
              <a:tr h="502920">
                <a:tc>
                  <a:txBody>
                    <a:bodyPr/>
                    <a:lstStyle/>
                    <a:p>
                      <a:r>
                        <a:rPr lang="en-US" sz="1600" b="1" dirty="0" smtClean="0"/>
                        <a:t>Partnership with local school for teaching</a:t>
                      </a:r>
                      <a:r>
                        <a:rPr lang="en-US" sz="1600" b="1" baseline="0" dirty="0" smtClean="0"/>
                        <a:t> UNF students</a:t>
                      </a:r>
                      <a:endParaRPr lang="en-US" sz="1600" b="1" dirty="0"/>
                    </a:p>
                  </a:txBody>
                  <a:tcPr/>
                </a:tc>
                <a:tc>
                  <a:txBody>
                    <a:bodyPr/>
                    <a:lstStyle/>
                    <a:p>
                      <a:pPr algn="ctr"/>
                      <a:r>
                        <a:rPr lang="en-US" sz="1500" dirty="0" smtClean="0"/>
                        <a:t>+2/3</a:t>
                      </a:r>
                      <a:endParaRPr lang="en-US" sz="1500" dirty="0"/>
                    </a:p>
                  </a:txBody>
                  <a:tcPr/>
                </a:tc>
                <a:tc>
                  <a:txBody>
                    <a:bodyPr/>
                    <a:lstStyle/>
                    <a:p>
                      <a:pPr algn="ctr"/>
                      <a:r>
                        <a:rPr lang="en-US" sz="1500" dirty="0" smtClean="0"/>
                        <a:t>Excellent/Outstanding</a:t>
                      </a:r>
                      <a:endParaRPr lang="en-US" sz="1500" dirty="0"/>
                    </a:p>
                  </a:txBody>
                  <a:tcPr/>
                </a:tc>
              </a:tr>
              <a:tr h="394428">
                <a:tc>
                  <a:txBody>
                    <a:bodyPr/>
                    <a:lstStyle/>
                    <a:p>
                      <a:r>
                        <a:rPr lang="en-US" sz="1600" b="1" dirty="0" smtClean="0"/>
                        <a:t>Teaching</a:t>
                      </a:r>
                      <a:r>
                        <a:rPr lang="en-US" sz="1600" b="1" baseline="0" dirty="0" smtClean="0"/>
                        <a:t> Repeated Course (no substantial changes)</a:t>
                      </a:r>
                      <a:endParaRPr lang="en-US" sz="1600" b="1" dirty="0"/>
                    </a:p>
                  </a:txBody>
                  <a:tcPr/>
                </a:tc>
                <a:tc>
                  <a:txBody>
                    <a:bodyPr/>
                    <a:lstStyle/>
                    <a:p>
                      <a:pPr algn="ctr"/>
                      <a:r>
                        <a:rPr lang="en-US" sz="1500" dirty="0" smtClean="0"/>
                        <a:t>+ 0</a:t>
                      </a:r>
                      <a:endParaRPr lang="en-US" sz="1500" dirty="0"/>
                    </a:p>
                  </a:txBody>
                  <a:tcPr/>
                </a:tc>
                <a:tc>
                  <a:txBody>
                    <a:bodyPr/>
                    <a:lstStyle/>
                    <a:p>
                      <a:pPr algn="ctr"/>
                      <a:r>
                        <a:rPr lang="en-US" sz="1500" dirty="0" smtClean="0"/>
                        <a:t>Meets</a:t>
                      </a:r>
                      <a:r>
                        <a:rPr lang="en-US" sz="1500" baseline="0" dirty="0" smtClean="0"/>
                        <a:t> Expectations</a:t>
                      </a:r>
                      <a:endParaRPr lang="en-US" sz="1500" dirty="0"/>
                    </a:p>
                  </a:txBody>
                  <a:tcPr/>
                </a:tc>
              </a:tr>
              <a:tr h="394428">
                <a:tc>
                  <a:txBody>
                    <a:bodyPr/>
                    <a:lstStyle/>
                    <a:p>
                      <a:r>
                        <a:rPr lang="en-US" sz="1600" b="1" dirty="0" smtClean="0"/>
                        <a:t>Peer Review of Teaching</a:t>
                      </a:r>
                      <a:endParaRPr lang="en-US" sz="1600" b="1" dirty="0"/>
                    </a:p>
                  </a:txBody>
                  <a:tcPr/>
                </a:tc>
                <a:tc>
                  <a:txBody>
                    <a:bodyPr/>
                    <a:lstStyle/>
                    <a:p>
                      <a:pPr algn="ctr"/>
                      <a:r>
                        <a:rPr lang="en-US" sz="1500" dirty="0" smtClean="0"/>
                        <a:t>TBD by feedback</a:t>
                      </a:r>
                      <a:endParaRPr lang="en-US" sz="1500" dirty="0"/>
                    </a:p>
                  </a:txBody>
                  <a:tcPr/>
                </a:tc>
                <a:tc>
                  <a:txBody>
                    <a:bodyPr/>
                    <a:lstStyle/>
                    <a:p>
                      <a:pPr algn="ctr"/>
                      <a:r>
                        <a:rPr lang="en-US" sz="1500" dirty="0" smtClean="0"/>
                        <a:t>TBD</a:t>
                      </a:r>
                      <a:endParaRPr lang="en-US" sz="1500" dirty="0"/>
                    </a:p>
                  </a:txBody>
                  <a:tcPr/>
                </a:tc>
              </a:tr>
              <a:tr h="394428">
                <a:tc>
                  <a:txBody>
                    <a:bodyPr/>
                    <a:lstStyle/>
                    <a:p>
                      <a:r>
                        <a:rPr lang="en-US" sz="1600" b="1" dirty="0" smtClean="0"/>
                        <a:t>ISQ Evaluations (vs. Dept. Mean)</a:t>
                      </a:r>
                      <a:endParaRPr lang="en-US" sz="1600" b="1" dirty="0"/>
                    </a:p>
                  </a:txBody>
                  <a:tcPr/>
                </a:tc>
                <a:tc>
                  <a:txBody>
                    <a:bodyPr/>
                    <a:lstStyle/>
                    <a:p>
                      <a:pPr algn="ctr"/>
                      <a:r>
                        <a:rPr lang="en-US" sz="1500" dirty="0" smtClean="0"/>
                        <a:t>TBD by feedback</a:t>
                      </a:r>
                      <a:endParaRPr lang="en-US" sz="1500" dirty="0"/>
                    </a:p>
                  </a:txBody>
                  <a:tcPr/>
                </a:tc>
                <a:tc>
                  <a:txBody>
                    <a:bodyPr/>
                    <a:lstStyle/>
                    <a:p>
                      <a:pPr algn="ctr"/>
                      <a:r>
                        <a:rPr lang="en-US" sz="1500" dirty="0" smtClean="0"/>
                        <a:t>TBD</a:t>
                      </a:r>
                      <a:endParaRPr lang="en-US" sz="1500" dirty="0"/>
                    </a:p>
                  </a:txBody>
                  <a:tcPr/>
                </a:tc>
              </a:tr>
              <a:tr h="394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Teaching Award(s)</a:t>
                      </a:r>
                    </a:p>
                    <a:p>
                      <a:endParaRPr lang="en-US" sz="1600" b="1" dirty="0"/>
                    </a:p>
                  </a:txBody>
                  <a:tcPr/>
                </a:tc>
                <a:tc>
                  <a:txBody>
                    <a:bodyPr/>
                    <a:lstStyle/>
                    <a:p>
                      <a:pPr algn="ctr"/>
                      <a:r>
                        <a:rPr lang="en-US" sz="1500" dirty="0" smtClean="0"/>
                        <a:t>+ 3 points</a:t>
                      </a:r>
                      <a:endParaRPr lang="en-US" sz="1500" dirty="0"/>
                    </a:p>
                  </a:txBody>
                  <a:tcPr/>
                </a:tc>
                <a:tc>
                  <a:txBody>
                    <a:bodyPr/>
                    <a:lstStyle/>
                    <a:p>
                      <a:pPr algn="ctr"/>
                      <a:r>
                        <a:rPr lang="en-US" sz="1500" dirty="0" smtClean="0"/>
                        <a:t>Outstanding</a:t>
                      </a:r>
                      <a:endParaRPr lang="en-US" sz="1500" dirty="0"/>
                    </a:p>
                  </a:txBody>
                  <a:tcPr/>
                </a:tc>
              </a:tr>
            </a:tbl>
          </a:graphicData>
        </a:graphic>
      </p:graphicFrame>
      <p:sp>
        <p:nvSpPr>
          <p:cNvPr id="4" name="TextBox 3"/>
          <p:cNvSpPr txBox="1"/>
          <p:nvPr/>
        </p:nvSpPr>
        <p:spPr>
          <a:xfrm>
            <a:off x="533400" y="5486400"/>
            <a:ext cx="8077200" cy="954107"/>
          </a:xfrm>
          <a:prstGeom prst="rect">
            <a:avLst/>
          </a:prstGeom>
          <a:noFill/>
        </p:spPr>
        <p:txBody>
          <a:bodyPr wrap="square" rtlCol="0">
            <a:spAutoFit/>
          </a:bodyPr>
          <a:lstStyle/>
          <a:p>
            <a:r>
              <a:rPr lang="en-US" sz="1400" b="1" dirty="0" smtClean="0"/>
              <a:t>Remember</a:t>
            </a:r>
            <a:r>
              <a:rPr lang="en-US" sz="1400" i="1" dirty="0" smtClean="0"/>
              <a:t>, the table above is merely one example; faculty may weigh these kinds of activities and evidence of quality teaching/professional growth OR they may merely state that they think that such criteria (first column above) should factor heavily in a chair’s evaluation and assignation of the “Excellent” or “Outstanding” categories)</a:t>
            </a:r>
            <a:endParaRPr lang="en-US" sz="1400" i="1" dirty="0"/>
          </a:p>
        </p:txBody>
      </p:sp>
    </p:spTree>
    <p:extLst>
      <p:ext uri="{BB962C8B-B14F-4D97-AF65-F5344CB8AC3E}">
        <p14:creationId xmlns:p14="http://schemas.microsoft.com/office/powerpoint/2010/main" val="429260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20444"/>
            <a:ext cx="3505200" cy="492443"/>
          </a:xfrm>
          <a:prstGeom prst="rect">
            <a:avLst/>
          </a:prstGeom>
          <a:noFill/>
        </p:spPr>
        <p:txBody>
          <a:bodyPr wrap="square" rtlCol="0">
            <a:spAutoFit/>
          </a:bodyPr>
          <a:lstStyle/>
          <a:p>
            <a:r>
              <a:rPr lang="en-US" sz="2600" dirty="0" smtClean="0">
                <a:solidFill>
                  <a:schemeClr val="bg1"/>
                </a:solidFill>
              </a:rPr>
              <a:t>Approval Procedure</a:t>
            </a:r>
            <a:endParaRPr lang="en-US" sz="2600" dirty="0">
              <a:solidFill>
                <a:schemeClr val="bg1"/>
              </a:solidFill>
            </a:endParaRPr>
          </a:p>
        </p:txBody>
      </p:sp>
      <p:sp>
        <p:nvSpPr>
          <p:cNvPr id="6" name="Content Placeholder 5"/>
          <p:cNvSpPr>
            <a:spLocks noGrp="1"/>
          </p:cNvSpPr>
          <p:nvPr>
            <p:ph idx="1"/>
          </p:nvPr>
        </p:nvSpPr>
        <p:spPr>
          <a:xfrm>
            <a:off x="533400" y="2514600"/>
            <a:ext cx="7620000" cy="4191000"/>
          </a:xfrm>
        </p:spPr>
        <p:txBody>
          <a:bodyPr>
            <a:normAutofit/>
          </a:bodyPr>
          <a:lstStyle/>
          <a:p>
            <a:pPr marL="68580" indent="0">
              <a:buNone/>
            </a:pPr>
            <a:r>
              <a:rPr lang="en-US" sz="1600" dirty="0" smtClean="0"/>
              <a:t>A)  Faculty/Chair </a:t>
            </a:r>
            <a:r>
              <a:rPr lang="en-US" sz="1600" dirty="0" smtClean="0">
                <a:sym typeface="Wingdings"/>
              </a:rPr>
              <a:t> Dean  Academic Affairs</a:t>
            </a:r>
            <a:endParaRPr lang="en-US" sz="1600" dirty="0">
              <a:sym typeface="Wingdings"/>
            </a:endParaRPr>
          </a:p>
          <a:p>
            <a:pPr marL="68580" indent="0">
              <a:buNone/>
            </a:pPr>
            <a:endParaRPr lang="en-US" sz="1600" dirty="0" smtClean="0">
              <a:sym typeface="Wingdings"/>
            </a:endParaRPr>
          </a:p>
          <a:p>
            <a:pPr marL="68580" indent="0">
              <a:buNone/>
            </a:pPr>
            <a:r>
              <a:rPr lang="en-US" sz="1600" i="1" dirty="0" smtClean="0">
                <a:solidFill>
                  <a:srgbClr val="FF0000"/>
                </a:solidFill>
                <a:sym typeface="Wingdings"/>
              </a:rPr>
              <a:t>           OR</a:t>
            </a:r>
          </a:p>
          <a:p>
            <a:pPr marL="68580" indent="0">
              <a:buNone/>
            </a:pPr>
            <a:endParaRPr lang="en-US" sz="1600" dirty="0" smtClean="0">
              <a:sym typeface="Wingdings"/>
            </a:endParaRPr>
          </a:p>
          <a:p>
            <a:pPr marL="519113" indent="-450850">
              <a:buNone/>
            </a:pPr>
            <a:r>
              <a:rPr lang="en-US" sz="1600" dirty="0" smtClean="0">
                <a:sym typeface="Wingdings"/>
              </a:rPr>
              <a:t>B)  Faculty/Chair  Dean (no)  Faculty/Chair  Dean  AA</a:t>
            </a:r>
          </a:p>
          <a:p>
            <a:pPr marL="68580" indent="0">
              <a:buNone/>
            </a:pPr>
            <a:endParaRPr lang="en-US" sz="1600" dirty="0" smtClean="0"/>
          </a:p>
          <a:p>
            <a:pPr marL="68580" indent="0">
              <a:buNone/>
            </a:pPr>
            <a:r>
              <a:rPr lang="en-US" sz="1600" i="1" dirty="0" smtClean="0"/>
              <a:t> </a:t>
            </a:r>
            <a:r>
              <a:rPr lang="en-US" sz="1600" i="1" dirty="0" smtClean="0">
                <a:solidFill>
                  <a:srgbClr val="FF0000"/>
                </a:solidFill>
              </a:rPr>
              <a:t>          OR</a:t>
            </a:r>
          </a:p>
          <a:p>
            <a:pPr marL="68580" indent="0">
              <a:buNone/>
            </a:pPr>
            <a:endParaRPr lang="en-US" sz="1600" dirty="0"/>
          </a:p>
          <a:p>
            <a:pPr marL="519113" indent="-450850">
              <a:buNone/>
            </a:pPr>
            <a:r>
              <a:rPr lang="en-US" sz="1600" dirty="0" smtClean="0"/>
              <a:t>C)  Faculty </a:t>
            </a:r>
            <a:r>
              <a:rPr lang="en-US" sz="1600" dirty="0" smtClean="0">
                <a:sym typeface="Wingdings"/>
              </a:rPr>
              <a:t> Dean (no)  Faculty (no)  AA (yes or no)  UFF and AA bargaining</a:t>
            </a:r>
            <a:endParaRPr lang="en-US" sz="1600" dirty="0" smtClean="0"/>
          </a:p>
          <a:p>
            <a:pPr marL="68580" indent="0">
              <a:buNone/>
            </a:pPr>
            <a:endParaRPr lang="en-US" dirty="0" smtClean="0"/>
          </a:p>
          <a:p>
            <a:pPr marL="68580" indent="0">
              <a:buNone/>
            </a:pPr>
            <a:r>
              <a:rPr lang="en-US" sz="1600" b="1" u="sng" dirty="0" smtClean="0"/>
              <a:t>Note</a:t>
            </a:r>
            <a:r>
              <a:rPr lang="en-US" sz="1600" dirty="0" smtClean="0"/>
              <a:t>: Failure </a:t>
            </a:r>
            <a:r>
              <a:rPr lang="en-US" sz="1600" dirty="0" smtClean="0"/>
              <a:t>to come to agreement </a:t>
            </a:r>
            <a:r>
              <a:rPr lang="en-US" sz="1600" dirty="0" smtClean="0"/>
              <a:t>or compromise between </a:t>
            </a:r>
            <a:r>
              <a:rPr lang="en-US" sz="1600" dirty="0" smtClean="0"/>
              <a:t>faculty and administration at any level can ultimately be brought to bargaining.</a:t>
            </a:r>
          </a:p>
          <a:p>
            <a:endParaRPr lang="en-US" sz="1400" dirty="0"/>
          </a:p>
        </p:txBody>
      </p:sp>
      <p:sp>
        <p:nvSpPr>
          <p:cNvPr id="2" name="TextBox 1"/>
          <p:cNvSpPr txBox="1"/>
          <p:nvPr/>
        </p:nvSpPr>
        <p:spPr>
          <a:xfrm>
            <a:off x="762000" y="914400"/>
            <a:ext cx="7467600" cy="1477328"/>
          </a:xfrm>
          <a:prstGeom prst="rect">
            <a:avLst/>
          </a:prstGeom>
          <a:noFill/>
        </p:spPr>
        <p:txBody>
          <a:bodyPr wrap="square" rtlCol="0">
            <a:spAutoFit/>
          </a:bodyPr>
          <a:lstStyle/>
          <a:p>
            <a:r>
              <a:rPr lang="en-US" b="1" dirty="0" smtClean="0"/>
              <a:t>The general procedure for approving guidelines is demonstrated below (A). </a:t>
            </a:r>
          </a:p>
          <a:p>
            <a:endParaRPr lang="en-US" b="1" dirty="0"/>
          </a:p>
          <a:p>
            <a:r>
              <a:rPr lang="en-US" dirty="0" smtClean="0"/>
              <a:t>B and C represent disagreements between parties involved. Refer to CBA language for specific requirements and procedures</a:t>
            </a:r>
            <a:endParaRPr lang="en-US" dirty="0"/>
          </a:p>
        </p:txBody>
      </p:sp>
    </p:spTree>
    <p:extLst>
      <p:ext uri="{BB962C8B-B14F-4D97-AF65-F5344CB8AC3E}">
        <p14:creationId xmlns:p14="http://schemas.microsoft.com/office/powerpoint/2010/main" val="4718172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92500" lnSpcReduction="20000"/>
          </a:bodyPr>
          <a:lstStyle/>
          <a:p>
            <a:r>
              <a:rPr lang="en-US" dirty="0"/>
              <a:t>Departments within the colleges at UNF until recently had </a:t>
            </a:r>
            <a:r>
              <a:rPr lang="en-US" b="1" dirty="0"/>
              <a:t>bylaws</a:t>
            </a:r>
            <a:r>
              <a:rPr lang="en-US" dirty="0"/>
              <a:t> that defined any number of organizational and business-related issues</a:t>
            </a:r>
            <a:r>
              <a:rPr lang="en-US" dirty="0" smtClean="0"/>
              <a:t>:</a:t>
            </a:r>
          </a:p>
          <a:p>
            <a:pPr lvl="2"/>
            <a:r>
              <a:rPr lang="en-US" dirty="0" smtClean="0"/>
              <a:t>committees </a:t>
            </a:r>
            <a:r>
              <a:rPr lang="en-US" dirty="0"/>
              <a:t>and committee structures</a:t>
            </a:r>
          </a:p>
          <a:p>
            <a:pPr lvl="2"/>
            <a:r>
              <a:rPr lang="en-US" dirty="0" smtClean="0"/>
              <a:t>travel </a:t>
            </a:r>
            <a:r>
              <a:rPr lang="en-US" dirty="0"/>
              <a:t>funding</a:t>
            </a:r>
          </a:p>
          <a:p>
            <a:pPr lvl="2"/>
            <a:r>
              <a:rPr lang="en-US" dirty="0" smtClean="0"/>
              <a:t>summer appointments</a:t>
            </a:r>
          </a:p>
          <a:p>
            <a:pPr lvl="2"/>
            <a:endParaRPr lang="en-US" dirty="0"/>
          </a:p>
          <a:p>
            <a:pPr lvl="1"/>
            <a:r>
              <a:rPr lang="en-US" dirty="0" smtClean="0"/>
              <a:t>Bylaws had to be approved by Academic Affairs (AA) to be considered valid but AA failed to approve or even give feedback on many department’s bylaws (including those of FSE)</a:t>
            </a:r>
          </a:p>
          <a:p>
            <a:pPr lvl="3"/>
            <a:r>
              <a:rPr lang="en-US" dirty="0" smtClean="0"/>
              <a:t>These departments were left stranded about what to do regarding evaluation issues and other concerns</a:t>
            </a:r>
          </a:p>
          <a:p>
            <a:pPr lvl="1"/>
            <a:endParaRPr lang="en-US" dirty="0"/>
          </a:p>
          <a:p>
            <a:pPr lvl="1"/>
            <a:r>
              <a:rPr lang="en-US" dirty="0" smtClean="0"/>
              <a:t>Academic Affairs also approved some departmental bylaws that proved unfair to others</a:t>
            </a:r>
            <a:r>
              <a:rPr lang="en-US" sz="1700" dirty="0" smtClean="0"/>
              <a:t> (e.g., guarantees of additional summer appointments)</a:t>
            </a:r>
          </a:p>
          <a:p>
            <a:pPr lvl="2"/>
            <a:endParaRPr lang="en-US" dirty="0" smtClean="0"/>
          </a:p>
        </p:txBody>
      </p:sp>
      <p:sp>
        <p:nvSpPr>
          <p:cNvPr id="6" name="TextBox 5"/>
          <p:cNvSpPr txBox="1"/>
          <p:nvPr/>
        </p:nvSpPr>
        <p:spPr>
          <a:xfrm>
            <a:off x="5029200" y="0"/>
            <a:ext cx="3200400" cy="523220"/>
          </a:xfrm>
          <a:prstGeom prst="rect">
            <a:avLst/>
          </a:prstGeom>
          <a:noFill/>
        </p:spPr>
        <p:txBody>
          <a:bodyPr wrap="square" rtlCol="0">
            <a:spAutoFit/>
          </a:bodyPr>
          <a:lstStyle/>
          <a:p>
            <a:r>
              <a:rPr lang="en-US" sz="2800" dirty="0" smtClean="0">
                <a:solidFill>
                  <a:schemeClr val="bg1"/>
                </a:solidFill>
              </a:rPr>
              <a:t>History/Context</a:t>
            </a:r>
            <a:endParaRPr lang="en-US" sz="2800" dirty="0">
              <a:solidFill>
                <a:schemeClr val="bg1"/>
              </a:solidFill>
            </a:endParaRPr>
          </a:p>
        </p:txBody>
      </p:sp>
    </p:spTree>
    <p:extLst>
      <p:ext uri="{BB962C8B-B14F-4D97-AF65-F5344CB8AC3E}">
        <p14:creationId xmlns:p14="http://schemas.microsoft.com/office/powerpoint/2010/main" val="31878409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92500" lnSpcReduction="20000"/>
          </a:bodyPr>
          <a:lstStyle/>
          <a:p>
            <a:r>
              <a:rPr lang="en-US" dirty="0"/>
              <a:t>University administration </a:t>
            </a:r>
            <a:r>
              <a:rPr lang="en-US" dirty="0" smtClean="0"/>
              <a:t>(AA) wanted </a:t>
            </a:r>
            <a:r>
              <a:rPr lang="en-US" dirty="0"/>
              <a:t>to centralize </a:t>
            </a:r>
            <a:r>
              <a:rPr lang="en-US" dirty="0" smtClean="0"/>
              <a:t>and standardize issues such as summer </a:t>
            </a:r>
            <a:r>
              <a:rPr lang="en-US" dirty="0"/>
              <a:t>appointments and travel </a:t>
            </a:r>
            <a:r>
              <a:rPr lang="en-US" dirty="0" smtClean="0"/>
              <a:t>funding. Initially they wished to standardize bylaws/guidelines at the college level</a:t>
            </a:r>
          </a:p>
          <a:p>
            <a:pPr lvl="1"/>
            <a:endParaRPr lang="en-US" dirty="0"/>
          </a:p>
          <a:p>
            <a:pPr lvl="2"/>
            <a:r>
              <a:rPr lang="en-US" dirty="0" smtClean="0"/>
              <a:t>AA proposed eliminating the bylaws and having college-level guidelines created by deans</a:t>
            </a:r>
          </a:p>
          <a:p>
            <a:pPr lvl="2"/>
            <a:endParaRPr lang="en-US" dirty="0" smtClean="0"/>
          </a:p>
          <a:p>
            <a:pPr lvl="2"/>
            <a:r>
              <a:rPr lang="en-US" dirty="0" smtClean="0"/>
              <a:t>UFF objected, citing a) the fact that college guidelines are too vague, b) different disciplines within a college differ markedly (especially in COAS), and c) faculty should have a major say over the evaluation measures and criteria used to judge their performance.</a:t>
            </a:r>
          </a:p>
          <a:p>
            <a:pPr lvl="2"/>
            <a:endParaRPr lang="en-US" dirty="0"/>
          </a:p>
          <a:p>
            <a:pPr lvl="2"/>
            <a:r>
              <a:rPr lang="en-US" dirty="0" smtClean="0"/>
              <a:t>AA finally agreed to allowing departmental guidelines with the provision that deans have power to approve or disapprove of those guidelines</a:t>
            </a:r>
          </a:p>
        </p:txBody>
      </p:sp>
      <p:sp>
        <p:nvSpPr>
          <p:cNvPr id="6" name="TextBox 5"/>
          <p:cNvSpPr txBox="1"/>
          <p:nvPr/>
        </p:nvSpPr>
        <p:spPr>
          <a:xfrm>
            <a:off x="4876800" y="0"/>
            <a:ext cx="3200400" cy="523220"/>
          </a:xfrm>
          <a:prstGeom prst="rect">
            <a:avLst/>
          </a:prstGeom>
          <a:noFill/>
        </p:spPr>
        <p:txBody>
          <a:bodyPr wrap="square" rtlCol="0">
            <a:spAutoFit/>
          </a:bodyPr>
          <a:lstStyle/>
          <a:p>
            <a:r>
              <a:rPr lang="en-US" sz="2800" dirty="0" smtClean="0">
                <a:solidFill>
                  <a:schemeClr val="bg1"/>
                </a:solidFill>
              </a:rPr>
              <a:t>Current Context</a:t>
            </a:r>
            <a:endParaRPr lang="en-US" sz="2800" dirty="0">
              <a:solidFill>
                <a:schemeClr val="bg1"/>
              </a:solidFill>
            </a:endParaRPr>
          </a:p>
        </p:txBody>
      </p:sp>
    </p:spTree>
    <p:extLst>
      <p:ext uri="{BB962C8B-B14F-4D97-AF65-F5344CB8AC3E}">
        <p14:creationId xmlns:p14="http://schemas.microsoft.com/office/powerpoint/2010/main" val="27133447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fontScale="77500" lnSpcReduction="20000"/>
          </a:bodyPr>
          <a:lstStyle/>
          <a:p>
            <a:r>
              <a:rPr lang="en-US" sz="3100" dirty="0" smtClean="0"/>
              <a:t>Guidelines are described in Article IX of the Collective Bargaining Agreement (</a:t>
            </a:r>
            <a:r>
              <a:rPr lang="en-US" sz="3100" dirty="0" smtClean="0">
                <a:hlinkClick r:id="rId2"/>
              </a:rPr>
              <a:t>CBA</a:t>
            </a:r>
            <a:r>
              <a:rPr lang="en-US" sz="3100" dirty="0" smtClean="0"/>
              <a:t>). </a:t>
            </a:r>
          </a:p>
          <a:p>
            <a:endParaRPr lang="en-US" dirty="0" smtClean="0"/>
          </a:p>
          <a:p>
            <a:endParaRPr lang="en-US" dirty="0"/>
          </a:p>
          <a:p>
            <a:pPr marL="344488" indent="0">
              <a:buNone/>
            </a:pPr>
            <a:r>
              <a:rPr lang="en-US" dirty="0" smtClean="0"/>
              <a:t>9.2</a:t>
            </a:r>
            <a:r>
              <a:rPr lang="en-US" dirty="0"/>
              <a:t> </a:t>
            </a:r>
            <a:r>
              <a:rPr lang="en-US" dirty="0" smtClean="0"/>
              <a:t>  </a:t>
            </a:r>
            <a:r>
              <a:rPr lang="en-US" sz="2300" dirty="0" smtClean="0"/>
              <a:t>Guidelines </a:t>
            </a:r>
            <a:r>
              <a:rPr lang="en-US" sz="2300" dirty="0"/>
              <a:t>may be developed for a unit to </a:t>
            </a:r>
            <a:r>
              <a:rPr lang="en-US" sz="2300" dirty="0" smtClean="0"/>
              <a:t>assist </a:t>
            </a:r>
            <a:r>
              <a:rPr lang="en-US" sz="2300" dirty="0"/>
              <a:t>chair(s)/ supervisor(s) in applying the </a:t>
            </a:r>
            <a:r>
              <a:rPr lang="en-US" sz="2300" dirty="0" smtClean="0"/>
              <a:t>University </a:t>
            </a:r>
            <a:r>
              <a:rPr lang="en-US" sz="2300" dirty="0"/>
              <a:t>Criteria set forth in Article 18.4 during the performance evaluation process, and to </a:t>
            </a:r>
            <a:r>
              <a:rPr lang="en-US" sz="2300" dirty="0" smtClean="0"/>
              <a:t>provide </a:t>
            </a:r>
            <a:r>
              <a:rPr lang="en-US" sz="2300" dirty="0"/>
              <a:t>guidance to faculty members in achieving standards of performance corresponding to the </a:t>
            </a:r>
            <a:r>
              <a:rPr lang="en-US" sz="2300" dirty="0" smtClean="0"/>
              <a:t>evaluation ratings.  Guidelines </a:t>
            </a:r>
            <a:r>
              <a:rPr lang="en-US" sz="2300" dirty="0"/>
              <a:t>may clarify, but shall not delete from, or conflict with, or change </a:t>
            </a:r>
            <a:r>
              <a:rPr lang="en-US" sz="2300" dirty="0" smtClean="0"/>
              <a:t>in </a:t>
            </a:r>
            <a:r>
              <a:rPr lang="en-US" sz="2300" dirty="0"/>
              <a:t>any substantive manner, the University Criteria set forth in Article 18.4. Guidelines may identify </a:t>
            </a:r>
            <a:r>
              <a:rPr lang="en-US" sz="2300" dirty="0" smtClean="0"/>
              <a:t>those </a:t>
            </a:r>
            <a:r>
              <a:rPr lang="en-US" sz="2300" dirty="0"/>
              <a:t>University Criteria, individually and as a group, that are </a:t>
            </a:r>
            <a:r>
              <a:rPr lang="en-US" sz="2300" dirty="0" smtClean="0"/>
              <a:t>appropriate </a:t>
            </a:r>
            <a:r>
              <a:rPr lang="en-US" sz="2300" dirty="0"/>
              <a:t>or specific to the </a:t>
            </a:r>
            <a:r>
              <a:rPr lang="en-US" sz="2300" dirty="0" smtClean="0"/>
              <a:t>discipline</a:t>
            </a:r>
            <a:r>
              <a:rPr lang="en-US" sz="2300" dirty="0"/>
              <a:t>(s) within the particular unit and to the respective faculty </a:t>
            </a:r>
            <a:r>
              <a:rPr lang="en-US" sz="2300" dirty="0" smtClean="0"/>
              <a:t>members positions </a:t>
            </a:r>
            <a:r>
              <a:rPr lang="en-US" sz="2300" dirty="0"/>
              <a:t>(i.e., </a:t>
            </a:r>
            <a:r>
              <a:rPr lang="en-US" sz="2300" dirty="0" smtClean="0"/>
              <a:t>tenured </a:t>
            </a:r>
            <a:r>
              <a:rPr lang="en-US" sz="2300" dirty="0"/>
              <a:t>or tenure earning, clinical, </a:t>
            </a:r>
            <a:r>
              <a:rPr lang="en-US" sz="2300" dirty="0" smtClean="0"/>
              <a:t>non-tenure </a:t>
            </a:r>
            <a:r>
              <a:rPr lang="en-US" sz="2300" dirty="0"/>
              <a:t>earning, </a:t>
            </a:r>
            <a:r>
              <a:rPr lang="en-US" sz="2300" dirty="0" smtClean="0"/>
              <a:t>library faculty</a:t>
            </a:r>
            <a:r>
              <a:rPr lang="en-US" sz="2300" dirty="0"/>
              <a:t>). Guidelines may specify </a:t>
            </a:r>
            <a:r>
              <a:rPr lang="en-US" sz="2300" dirty="0" smtClean="0"/>
              <a:t>the </a:t>
            </a:r>
            <a:r>
              <a:rPr lang="en-US" sz="2300" dirty="0"/>
              <a:t>relative weight each University </a:t>
            </a:r>
            <a:r>
              <a:rPr lang="en-US" sz="2300" dirty="0" smtClean="0"/>
              <a:t>Criteria</a:t>
            </a:r>
            <a:r>
              <a:rPr lang="en-US" sz="2300" dirty="0"/>
              <a:t>, </a:t>
            </a:r>
            <a:r>
              <a:rPr lang="en-US" sz="2300" dirty="0" smtClean="0"/>
              <a:t>or group </a:t>
            </a:r>
            <a:r>
              <a:rPr lang="en-US" sz="2300" dirty="0"/>
              <a:t>of criteria, should be accorded in the annual </a:t>
            </a:r>
            <a:r>
              <a:rPr lang="en-US" sz="2300" dirty="0" smtClean="0"/>
              <a:t>evaluations </a:t>
            </a:r>
            <a:r>
              <a:rPr lang="en-US" sz="2300" dirty="0"/>
              <a:t>of faculty members in the unit. No provision of the guidelines shall be inconsistent </a:t>
            </a:r>
            <a:r>
              <a:rPr lang="en-US" sz="2300" dirty="0" smtClean="0"/>
              <a:t> with </a:t>
            </a:r>
            <a:r>
              <a:rPr lang="en-US" sz="2300" dirty="0"/>
              <a:t>the provisions of this Agreement or with the mission and goals of the unit or of the </a:t>
            </a:r>
            <a:r>
              <a:rPr lang="en-US" sz="2300" dirty="0" smtClean="0"/>
              <a:t>University</a:t>
            </a:r>
            <a:endParaRPr lang="en-US" sz="2300" dirty="0"/>
          </a:p>
          <a:p>
            <a:endParaRPr lang="en-US" dirty="0" smtClean="0"/>
          </a:p>
        </p:txBody>
      </p:sp>
      <p:sp>
        <p:nvSpPr>
          <p:cNvPr id="6" name="TextBox 5"/>
          <p:cNvSpPr txBox="1"/>
          <p:nvPr/>
        </p:nvSpPr>
        <p:spPr>
          <a:xfrm>
            <a:off x="5029200" y="0"/>
            <a:ext cx="3200400" cy="523220"/>
          </a:xfrm>
          <a:prstGeom prst="rect">
            <a:avLst/>
          </a:prstGeom>
          <a:noFill/>
        </p:spPr>
        <p:txBody>
          <a:bodyPr wrap="square" rtlCol="0">
            <a:spAutoFit/>
          </a:bodyPr>
          <a:lstStyle/>
          <a:p>
            <a:r>
              <a:rPr lang="en-US" sz="2800" dirty="0" smtClean="0">
                <a:solidFill>
                  <a:schemeClr val="bg1"/>
                </a:solidFill>
              </a:rPr>
              <a:t>Article 9 (CBA)</a:t>
            </a:r>
            <a:endParaRPr lang="en-US" sz="2800" dirty="0">
              <a:solidFill>
                <a:schemeClr val="bg1"/>
              </a:solidFill>
            </a:endParaRPr>
          </a:p>
        </p:txBody>
      </p:sp>
    </p:spTree>
    <p:extLst>
      <p:ext uri="{BB962C8B-B14F-4D97-AF65-F5344CB8AC3E}">
        <p14:creationId xmlns:p14="http://schemas.microsoft.com/office/powerpoint/2010/main" val="6805987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62600" y="20444"/>
            <a:ext cx="1828800" cy="523220"/>
          </a:xfrm>
          <a:prstGeom prst="rect">
            <a:avLst/>
          </a:prstGeom>
          <a:noFill/>
        </p:spPr>
        <p:txBody>
          <a:bodyPr wrap="square" rtlCol="0">
            <a:spAutoFit/>
          </a:bodyPr>
          <a:lstStyle/>
          <a:p>
            <a:r>
              <a:rPr lang="en-US" sz="2800" dirty="0" smtClean="0">
                <a:solidFill>
                  <a:schemeClr val="bg1"/>
                </a:solidFill>
              </a:rPr>
              <a:t>Content</a:t>
            </a:r>
            <a:endParaRPr lang="en-US" sz="2800" dirty="0">
              <a:solidFill>
                <a:schemeClr val="bg1"/>
              </a:solidFill>
            </a:endParaRPr>
          </a:p>
        </p:txBody>
      </p:sp>
      <p:sp>
        <p:nvSpPr>
          <p:cNvPr id="6" name="Content Placeholder 5"/>
          <p:cNvSpPr>
            <a:spLocks noGrp="1"/>
          </p:cNvSpPr>
          <p:nvPr>
            <p:ph idx="1"/>
          </p:nvPr>
        </p:nvSpPr>
        <p:spPr>
          <a:xfrm>
            <a:off x="838200" y="1524000"/>
            <a:ext cx="7620000" cy="4191000"/>
          </a:xfrm>
        </p:spPr>
        <p:txBody>
          <a:bodyPr/>
          <a:lstStyle/>
          <a:p>
            <a:r>
              <a:rPr lang="en-US" dirty="0" smtClean="0"/>
              <a:t>Guidelines are to be limited to evaluative materials (annual evaluations, third year review, promotion and tenure) </a:t>
            </a:r>
          </a:p>
          <a:p>
            <a:pPr marL="68580" indent="0">
              <a:buNone/>
            </a:pPr>
            <a:endParaRPr lang="en-US" sz="1200" dirty="0" smtClean="0"/>
          </a:p>
          <a:p>
            <a:pPr lvl="2"/>
            <a:r>
              <a:rPr lang="en-US" dirty="0" smtClean="0"/>
              <a:t>Other departmental business should be contained in department operating procedures or new ‘bylaws’ </a:t>
            </a:r>
            <a:r>
              <a:rPr lang="en-US" sz="1600" dirty="0" smtClean="0"/>
              <a:t>(the terms used for these are largely arbitrary)</a:t>
            </a:r>
          </a:p>
          <a:p>
            <a:pPr lvl="4"/>
            <a:r>
              <a:rPr lang="en-US" sz="1400" dirty="0" smtClean="0"/>
              <a:t>Standing committees</a:t>
            </a:r>
          </a:p>
          <a:p>
            <a:pPr lvl="4"/>
            <a:r>
              <a:rPr lang="en-US" sz="1400" dirty="0" smtClean="0"/>
              <a:t>Makeup of committees</a:t>
            </a:r>
          </a:p>
          <a:p>
            <a:pPr lvl="4"/>
            <a:r>
              <a:rPr lang="en-US" sz="1400" dirty="0" smtClean="0"/>
              <a:t>Departmental business more generally</a:t>
            </a:r>
            <a:endParaRPr lang="en-US" sz="1400" dirty="0"/>
          </a:p>
        </p:txBody>
      </p:sp>
    </p:spTree>
    <p:extLst>
      <p:ext uri="{BB962C8B-B14F-4D97-AF65-F5344CB8AC3E}">
        <p14:creationId xmlns:p14="http://schemas.microsoft.com/office/powerpoint/2010/main" val="31878409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62600" y="20444"/>
            <a:ext cx="1828800" cy="523220"/>
          </a:xfrm>
          <a:prstGeom prst="rect">
            <a:avLst/>
          </a:prstGeom>
          <a:noFill/>
        </p:spPr>
        <p:txBody>
          <a:bodyPr wrap="square" rtlCol="0">
            <a:spAutoFit/>
          </a:bodyPr>
          <a:lstStyle/>
          <a:p>
            <a:r>
              <a:rPr lang="en-US" sz="2800" dirty="0" smtClean="0">
                <a:solidFill>
                  <a:schemeClr val="bg1"/>
                </a:solidFill>
              </a:rPr>
              <a:t>Content</a:t>
            </a:r>
            <a:endParaRPr lang="en-US" sz="2800" dirty="0">
              <a:solidFill>
                <a:schemeClr val="bg1"/>
              </a:solidFill>
            </a:endParaRPr>
          </a:p>
        </p:txBody>
      </p:sp>
      <p:sp>
        <p:nvSpPr>
          <p:cNvPr id="6" name="Content Placeholder 5"/>
          <p:cNvSpPr>
            <a:spLocks noGrp="1"/>
          </p:cNvSpPr>
          <p:nvPr>
            <p:ph idx="1"/>
          </p:nvPr>
        </p:nvSpPr>
        <p:spPr>
          <a:xfrm>
            <a:off x="762000" y="1143000"/>
            <a:ext cx="7620000" cy="4953000"/>
          </a:xfrm>
        </p:spPr>
        <p:txBody>
          <a:bodyPr>
            <a:normAutofit lnSpcReduction="10000"/>
          </a:bodyPr>
          <a:lstStyle/>
          <a:p>
            <a:r>
              <a:rPr lang="en-US" dirty="0" smtClean="0"/>
              <a:t>Faculty within departments should be the primary drivers of their guidelines. </a:t>
            </a:r>
          </a:p>
          <a:p>
            <a:pPr lvl="2"/>
            <a:r>
              <a:rPr lang="en-US" dirty="0" smtClean="0"/>
              <a:t>Chairs should also have a major voice in the creation of guidelines but the intent is for guidelines to be faculty-led</a:t>
            </a:r>
          </a:p>
          <a:p>
            <a:endParaRPr lang="en-US" sz="1400" dirty="0" smtClean="0"/>
          </a:p>
          <a:p>
            <a:endParaRPr lang="en-US" sz="1400" dirty="0"/>
          </a:p>
          <a:p>
            <a:pPr marL="339725" indent="0">
              <a:buNone/>
            </a:pPr>
            <a:r>
              <a:rPr lang="en-US" sz="1400" dirty="0"/>
              <a:t>With respect to research/scholarship/creative </a:t>
            </a:r>
            <a:r>
              <a:rPr lang="en-US" sz="1400" dirty="0" smtClean="0"/>
              <a:t>activity</a:t>
            </a:r>
            <a:r>
              <a:rPr lang="en-US" sz="1400" dirty="0"/>
              <a:t>, each unit may </a:t>
            </a:r>
            <a:r>
              <a:rPr lang="en-US" sz="1400" dirty="0" smtClean="0"/>
              <a:t>develop </a:t>
            </a:r>
            <a:r>
              <a:rPr lang="en-US" sz="1400" dirty="0"/>
              <a:t>guidelines for the standards of “excellent” and </a:t>
            </a:r>
            <a:r>
              <a:rPr lang="en-US" sz="1400" dirty="0" smtClean="0"/>
              <a:t>“</a:t>
            </a:r>
            <a:r>
              <a:rPr lang="en-US" sz="1400" dirty="0"/>
              <a:t>outstanding” </a:t>
            </a:r>
            <a:r>
              <a:rPr lang="en-US" sz="1400" dirty="0" smtClean="0"/>
              <a:t>that are </a:t>
            </a:r>
            <a:r>
              <a:rPr lang="en-US" sz="1400" dirty="0"/>
              <a:t>consistent with the University’s publicly articulated mission. These </a:t>
            </a:r>
            <a:r>
              <a:rPr lang="en-US" sz="1400" dirty="0" smtClean="0"/>
              <a:t> guidelines </a:t>
            </a:r>
            <a:r>
              <a:rPr lang="en-US" sz="1400" dirty="0"/>
              <a:t>may </a:t>
            </a:r>
            <a:r>
              <a:rPr lang="en-US" sz="1400" dirty="0" smtClean="0"/>
              <a:t>also a. address </a:t>
            </a:r>
            <a:r>
              <a:rPr lang="en-US" sz="1400" dirty="0"/>
              <a:t>the relative value of different categories of </a:t>
            </a:r>
            <a:r>
              <a:rPr lang="en-US" sz="1400" dirty="0" smtClean="0"/>
              <a:t>research</a:t>
            </a:r>
            <a:r>
              <a:rPr lang="en-US" sz="1400" dirty="0"/>
              <a:t>/scholarly/creative activity and the outlets in which </a:t>
            </a:r>
            <a:r>
              <a:rPr lang="en-US" sz="1400" dirty="0" smtClean="0"/>
              <a:t>candidates </a:t>
            </a:r>
            <a:r>
              <a:rPr lang="en-US" sz="1400" dirty="0"/>
              <a:t>might be reasonably expected to publish, exhibit, </a:t>
            </a:r>
            <a:r>
              <a:rPr lang="en-US" sz="1400" dirty="0" smtClean="0"/>
              <a:t>or </a:t>
            </a:r>
            <a:r>
              <a:rPr lang="en-US" sz="1400" dirty="0"/>
              <a:t>perform; and </a:t>
            </a:r>
            <a:r>
              <a:rPr lang="en-US" sz="1400" dirty="0" smtClean="0"/>
              <a:t>b. provide </a:t>
            </a:r>
            <a:r>
              <a:rPr lang="en-US" sz="1400" dirty="0"/>
              <a:t>a general range of the number of publications, </a:t>
            </a:r>
            <a:r>
              <a:rPr lang="en-US" sz="1400" dirty="0" smtClean="0"/>
              <a:t>exhibitions</a:t>
            </a:r>
            <a:r>
              <a:rPr lang="en-US" sz="1400" dirty="0"/>
              <a:t>, or performances that candidates might be </a:t>
            </a:r>
            <a:r>
              <a:rPr lang="en-US" sz="1400" dirty="0" smtClean="0"/>
              <a:t>reasonably </a:t>
            </a:r>
            <a:r>
              <a:rPr lang="en-US" sz="1400" dirty="0"/>
              <a:t>expected to publish, exhibit, or perform in the </a:t>
            </a:r>
            <a:r>
              <a:rPr lang="en-US" sz="1400" dirty="0" smtClean="0"/>
              <a:t>various </a:t>
            </a:r>
            <a:r>
              <a:rPr lang="en-US" sz="1400" dirty="0"/>
              <a:t>outlets that the unit specifies in a. above. It should </a:t>
            </a:r>
            <a:r>
              <a:rPr lang="en-US" sz="1400" dirty="0" smtClean="0"/>
              <a:t>be </a:t>
            </a:r>
            <a:r>
              <a:rPr lang="en-US" sz="1400" dirty="0"/>
              <a:t>understood that merely having accomplishments within </a:t>
            </a:r>
            <a:r>
              <a:rPr lang="en-US" sz="1400" dirty="0" smtClean="0"/>
              <a:t>the </a:t>
            </a:r>
            <a:r>
              <a:rPr lang="en-US" sz="1400" dirty="0"/>
              <a:t>qualifying general </a:t>
            </a:r>
            <a:r>
              <a:rPr lang="en-US" sz="1400" dirty="0" smtClean="0"/>
              <a:t>range </a:t>
            </a:r>
            <a:r>
              <a:rPr lang="en-US" sz="1400" dirty="0"/>
              <a:t>without the required standards </a:t>
            </a:r>
            <a:r>
              <a:rPr lang="en-US" sz="1400" dirty="0" smtClean="0"/>
              <a:t>of </a:t>
            </a:r>
            <a:r>
              <a:rPr lang="en-US" sz="1400" dirty="0"/>
              <a:t>“excellent” or “outstanding” shall not guarantee that the </a:t>
            </a:r>
            <a:r>
              <a:rPr lang="en-US" sz="1400" dirty="0" smtClean="0"/>
              <a:t>faculty </a:t>
            </a:r>
            <a:r>
              <a:rPr lang="en-US" sz="1400" dirty="0"/>
              <a:t>member will receive promotion. Conversely, a </a:t>
            </a:r>
            <a:r>
              <a:rPr lang="en-US" sz="1400" dirty="0" smtClean="0"/>
              <a:t>faculty </a:t>
            </a:r>
            <a:r>
              <a:rPr lang="en-US" sz="1400" dirty="0"/>
              <a:t>member may qualify for promotion with </a:t>
            </a:r>
            <a:r>
              <a:rPr lang="en-US" sz="1400" dirty="0" smtClean="0"/>
              <a:t>accomplishments </a:t>
            </a:r>
            <a:r>
              <a:rPr lang="en-US" sz="1400" dirty="0"/>
              <a:t>that fall below the qualifying range but are </a:t>
            </a:r>
            <a:r>
              <a:rPr lang="en-US" sz="1400" dirty="0" smtClean="0"/>
              <a:t>of </a:t>
            </a:r>
            <a:r>
              <a:rPr lang="en-US" sz="1400" dirty="0"/>
              <a:t>extraordinary quality.</a:t>
            </a:r>
          </a:p>
          <a:p>
            <a:endParaRPr lang="en-US" sz="1400" dirty="0"/>
          </a:p>
        </p:txBody>
      </p:sp>
    </p:spTree>
    <p:extLst>
      <p:ext uri="{BB962C8B-B14F-4D97-AF65-F5344CB8AC3E}">
        <p14:creationId xmlns:p14="http://schemas.microsoft.com/office/powerpoint/2010/main" val="12360880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62600" y="20444"/>
            <a:ext cx="1828800" cy="523220"/>
          </a:xfrm>
          <a:prstGeom prst="rect">
            <a:avLst/>
          </a:prstGeom>
          <a:noFill/>
        </p:spPr>
        <p:txBody>
          <a:bodyPr wrap="square" rtlCol="0">
            <a:spAutoFit/>
          </a:bodyPr>
          <a:lstStyle/>
          <a:p>
            <a:r>
              <a:rPr lang="en-US" sz="2800" dirty="0" smtClean="0">
                <a:solidFill>
                  <a:schemeClr val="bg1"/>
                </a:solidFill>
              </a:rPr>
              <a:t>Content</a:t>
            </a:r>
            <a:endParaRPr lang="en-US" sz="2800" dirty="0">
              <a:solidFill>
                <a:schemeClr val="bg1"/>
              </a:solidFill>
            </a:endParaRPr>
          </a:p>
        </p:txBody>
      </p:sp>
      <p:sp>
        <p:nvSpPr>
          <p:cNvPr id="6" name="Content Placeholder 5"/>
          <p:cNvSpPr>
            <a:spLocks noGrp="1"/>
          </p:cNvSpPr>
          <p:nvPr>
            <p:ph idx="1"/>
          </p:nvPr>
        </p:nvSpPr>
        <p:spPr>
          <a:xfrm>
            <a:off x="838200" y="1524000"/>
            <a:ext cx="7620000" cy="4953000"/>
          </a:xfrm>
        </p:spPr>
        <p:txBody>
          <a:bodyPr>
            <a:normAutofit/>
          </a:bodyPr>
          <a:lstStyle/>
          <a:p>
            <a:r>
              <a:rPr lang="en-US" b="1" dirty="0" smtClean="0"/>
              <a:t>Considerations for guidelines</a:t>
            </a:r>
          </a:p>
          <a:p>
            <a:pPr lvl="2"/>
            <a:r>
              <a:rPr lang="en-US" dirty="0" smtClean="0"/>
              <a:t>Foci of department</a:t>
            </a:r>
          </a:p>
          <a:p>
            <a:pPr lvl="2"/>
            <a:r>
              <a:rPr lang="en-US" dirty="0" smtClean="0"/>
              <a:t>Unique forms of teaching</a:t>
            </a:r>
          </a:p>
          <a:p>
            <a:pPr lvl="2"/>
            <a:r>
              <a:rPr lang="en-US" dirty="0" smtClean="0"/>
              <a:t>Types of scholarship valued</a:t>
            </a:r>
          </a:p>
          <a:p>
            <a:pPr lvl="2"/>
            <a:r>
              <a:rPr lang="en-US" dirty="0" smtClean="0"/>
              <a:t>Types of service valued</a:t>
            </a:r>
            <a:endParaRPr lang="en-US" dirty="0"/>
          </a:p>
          <a:p>
            <a:pPr lvl="2"/>
            <a:r>
              <a:rPr lang="en-US" dirty="0" smtClean="0"/>
              <a:t>UNF Mission</a:t>
            </a:r>
          </a:p>
          <a:p>
            <a:pPr lvl="2"/>
            <a:endParaRPr lang="en-US" dirty="0"/>
          </a:p>
          <a:p>
            <a:r>
              <a:rPr lang="en-US" sz="2000" dirty="0" smtClean="0">
                <a:latin typeface="American Typewriter"/>
                <a:cs typeface="American Typewriter"/>
              </a:rPr>
              <a:t>Guidelines should represent what the departmental faculty think are important components of excellence in evaluations </a:t>
            </a:r>
            <a:r>
              <a:rPr lang="en-US" sz="2000" i="1" dirty="0" smtClean="0">
                <a:latin typeface="American Typewriter"/>
                <a:cs typeface="American Typewriter"/>
              </a:rPr>
              <a:t>in their disciplines and contexts</a:t>
            </a:r>
            <a:r>
              <a:rPr lang="en-US" sz="2000" dirty="0" smtClean="0">
                <a:latin typeface="American Typewriter"/>
                <a:cs typeface="American Typewriter"/>
              </a:rPr>
              <a:t>. </a:t>
            </a:r>
          </a:p>
          <a:p>
            <a:pPr marL="68580" indent="0">
              <a:buNone/>
            </a:pPr>
            <a:endParaRPr lang="en-US" sz="800" dirty="0" smtClean="0">
              <a:latin typeface="American Typewriter"/>
              <a:cs typeface="American Typewriter"/>
            </a:endParaRPr>
          </a:p>
          <a:p>
            <a:pPr lvl="1"/>
            <a:r>
              <a:rPr lang="en-US" sz="1600" dirty="0" smtClean="0">
                <a:latin typeface="+mj-lt"/>
                <a:cs typeface="American Typewriter"/>
              </a:rPr>
              <a:t>Faculty are supposed to have significant latitude in what their guidelines look like</a:t>
            </a:r>
          </a:p>
          <a:p>
            <a:pPr lvl="1"/>
            <a:endParaRPr lang="en-US" dirty="0" smtClean="0"/>
          </a:p>
          <a:p>
            <a:endParaRPr lang="en-US" sz="1400" dirty="0"/>
          </a:p>
          <a:p>
            <a:endParaRPr lang="en-US" sz="1400" dirty="0"/>
          </a:p>
        </p:txBody>
      </p:sp>
    </p:spTree>
    <p:extLst>
      <p:ext uri="{BB962C8B-B14F-4D97-AF65-F5344CB8AC3E}">
        <p14:creationId xmlns:p14="http://schemas.microsoft.com/office/powerpoint/2010/main" val="20105491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62600" y="20444"/>
            <a:ext cx="1828800" cy="523220"/>
          </a:xfrm>
          <a:prstGeom prst="rect">
            <a:avLst/>
          </a:prstGeom>
          <a:noFill/>
        </p:spPr>
        <p:txBody>
          <a:bodyPr wrap="square" rtlCol="0">
            <a:spAutoFit/>
          </a:bodyPr>
          <a:lstStyle/>
          <a:p>
            <a:r>
              <a:rPr lang="en-US" sz="2800" dirty="0" smtClean="0">
                <a:solidFill>
                  <a:schemeClr val="bg1"/>
                </a:solidFill>
              </a:rPr>
              <a:t>Content</a:t>
            </a:r>
            <a:endParaRPr lang="en-US" sz="2800" dirty="0">
              <a:solidFill>
                <a:schemeClr val="bg1"/>
              </a:solidFill>
            </a:endParaRPr>
          </a:p>
        </p:txBody>
      </p:sp>
      <p:sp>
        <p:nvSpPr>
          <p:cNvPr id="6" name="Content Placeholder 5"/>
          <p:cNvSpPr>
            <a:spLocks noGrp="1"/>
          </p:cNvSpPr>
          <p:nvPr>
            <p:ph idx="1"/>
          </p:nvPr>
        </p:nvSpPr>
        <p:spPr>
          <a:xfrm>
            <a:off x="838200" y="1524000"/>
            <a:ext cx="7620000" cy="4953000"/>
          </a:xfrm>
        </p:spPr>
        <p:txBody>
          <a:bodyPr>
            <a:normAutofit/>
          </a:bodyPr>
          <a:lstStyle/>
          <a:p>
            <a:r>
              <a:rPr lang="en-US" sz="2000" dirty="0" smtClean="0">
                <a:latin typeface="American Typewriter"/>
                <a:cs typeface="American Typewriter"/>
              </a:rPr>
              <a:t>Guidelines should represent what the departmental faculty think are important components of excellence in evaluations </a:t>
            </a:r>
            <a:r>
              <a:rPr lang="en-US" sz="2000" i="1" dirty="0" smtClean="0">
                <a:latin typeface="American Typewriter"/>
                <a:cs typeface="American Typewriter"/>
              </a:rPr>
              <a:t>in their disciplines and contexts</a:t>
            </a:r>
            <a:r>
              <a:rPr lang="en-US" sz="2000" dirty="0" smtClean="0">
                <a:latin typeface="American Typewriter"/>
                <a:cs typeface="American Typewriter"/>
              </a:rPr>
              <a:t>. </a:t>
            </a:r>
          </a:p>
          <a:p>
            <a:pPr marL="68580" indent="0">
              <a:buNone/>
            </a:pPr>
            <a:endParaRPr lang="en-US" sz="2000" dirty="0" smtClean="0">
              <a:latin typeface="American Typewriter"/>
              <a:cs typeface="American Typewriter"/>
            </a:endParaRPr>
          </a:p>
          <a:p>
            <a:pPr marL="68580" indent="0">
              <a:buNone/>
            </a:pPr>
            <a:r>
              <a:rPr lang="en-US" sz="2000" dirty="0">
                <a:latin typeface="American Typewriter"/>
                <a:cs typeface="American Typewriter"/>
              </a:rPr>
              <a:t> </a:t>
            </a:r>
            <a:r>
              <a:rPr lang="en-US" sz="2000" dirty="0" smtClean="0">
                <a:latin typeface="American Typewriter"/>
                <a:cs typeface="American Typewriter"/>
              </a:rPr>
              <a:t>   EXAMPLES:</a:t>
            </a:r>
          </a:p>
          <a:p>
            <a:pPr marL="68580" indent="0">
              <a:buNone/>
            </a:pPr>
            <a:endParaRPr lang="en-US" sz="800" dirty="0" smtClean="0">
              <a:latin typeface="American Typewriter"/>
              <a:cs typeface="American Typewriter"/>
            </a:endParaRPr>
          </a:p>
          <a:p>
            <a:pPr lvl="1"/>
            <a:r>
              <a:rPr lang="en-US" sz="1800" b="1" dirty="0" smtClean="0">
                <a:latin typeface="+mj-lt"/>
                <a:cs typeface="American Typewriter"/>
              </a:rPr>
              <a:t>Scholarship</a:t>
            </a:r>
            <a:r>
              <a:rPr lang="en-US" sz="1800" dirty="0" smtClean="0">
                <a:latin typeface="+mj-lt"/>
                <a:cs typeface="American Typewriter"/>
              </a:rPr>
              <a:t>:  Faculty can weigh different types of scholarship and apply values to them</a:t>
            </a:r>
          </a:p>
          <a:p>
            <a:pPr lvl="1"/>
            <a:r>
              <a:rPr lang="en-US" sz="1800" b="1" dirty="0" smtClean="0">
                <a:latin typeface="+mj-lt"/>
                <a:cs typeface="American Typewriter"/>
              </a:rPr>
              <a:t>Teaching</a:t>
            </a:r>
            <a:r>
              <a:rPr lang="en-US" sz="1800" dirty="0" smtClean="0">
                <a:latin typeface="+mj-lt"/>
                <a:cs typeface="American Typewriter"/>
              </a:rPr>
              <a:t>:  Faculty </a:t>
            </a:r>
            <a:r>
              <a:rPr lang="en-US" sz="1800" dirty="0" smtClean="0">
                <a:latin typeface="+mj-lt"/>
                <a:cs typeface="American Typewriter"/>
              </a:rPr>
              <a:t>can weigh course development, curriculum writing, new modes of teaching, etc. </a:t>
            </a:r>
          </a:p>
          <a:p>
            <a:pPr lvl="1"/>
            <a:r>
              <a:rPr lang="en-US" sz="1800" b="1" dirty="0" smtClean="0">
                <a:latin typeface="+mj-lt"/>
                <a:cs typeface="American Typewriter"/>
              </a:rPr>
              <a:t>Service</a:t>
            </a:r>
            <a:r>
              <a:rPr lang="en-US" sz="1800" dirty="0" smtClean="0">
                <a:latin typeface="+mj-lt"/>
                <a:cs typeface="American Typewriter"/>
              </a:rPr>
              <a:t>:  Faculty </a:t>
            </a:r>
            <a:r>
              <a:rPr lang="en-US" sz="1800" dirty="0" smtClean="0">
                <a:latin typeface="+mj-lt"/>
                <a:cs typeface="American Typewriter"/>
              </a:rPr>
              <a:t>can weight different types of service</a:t>
            </a:r>
          </a:p>
          <a:p>
            <a:pPr lvl="1"/>
            <a:endParaRPr lang="en-US" dirty="0" smtClean="0"/>
          </a:p>
          <a:p>
            <a:endParaRPr lang="en-US" sz="1400" dirty="0"/>
          </a:p>
          <a:p>
            <a:endParaRPr lang="en-US" sz="1400" dirty="0"/>
          </a:p>
        </p:txBody>
      </p:sp>
    </p:spTree>
    <p:extLst>
      <p:ext uri="{BB962C8B-B14F-4D97-AF65-F5344CB8AC3E}">
        <p14:creationId xmlns:p14="http://schemas.microsoft.com/office/powerpoint/2010/main" val="23844275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0"/>
            <a:ext cx="3886200" cy="492443"/>
          </a:xfrm>
          <a:prstGeom prst="rect">
            <a:avLst/>
          </a:prstGeom>
          <a:noFill/>
        </p:spPr>
        <p:txBody>
          <a:bodyPr wrap="square" rtlCol="0">
            <a:spAutoFit/>
          </a:bodyPr>
          <a:lstStyle/>
          <a:p>
            <a:r>
              <a:rPr lang="en-US" sz="2600" dirty="0" smtClean="0">
                <a:solidFill>
                  <a:schemeClr val="bg1"/>
                </a:solidFill>
              </a:rPr>
              <a:t>Scholarship Example</a:t>
            </a:r>
            <a:endParaRPr lang="en-US" sz="2600" dirty="0">
              <a:solidFill>
                <a:schemeClr val="bg1"/>
              </a:solidFill>
            </a:endParaRPr>
          </a:p>
        </p:txBody>
      </p:sp>
      <p:sp>
        <p:nvSpPr>
          <p:cNvPr id="6" name="Content Placeholder 5"/>
          <p:cNvSpPr>
            <a:spLocks noGrp="1"/>
          </p:cNvSpPr>
          <p:nvPr>
            <p:ph idx="1"/>
          </p:nvPr>
        </p:nvSpPr>
        <p:spPr>
          <a:xfrm>
            <a:off x="838200" y="1219200"/>
            <a:ext cx="7620000" cy="4953000"/>
          </a:xfrm>
        </p:spPr>
        <p:txBody>
          <a:bodyPr>
            <a:normAutofit/>
          </a:bodyPr>
          <a:lstStyle/>
          <a:p>
            <a:pPr marL="68580" indent="0">
              <a:buNone/>
            </a:pPr>
            <a:r>
              <a:rPr lang="en-US" sz="2000" b="1" dirty="0" smtClean="0">
                <a:latin typeface="American Typewriter"/>
                <a:cs typeface="American Typewriter"/>
              </a:rPr>
              <a:t>Scholarship:</a:t>
            </a:r>
          </a:p>
          <a:p>
            <a:pPr marL="68580" indent="0">
              <a:buNone/>
            </a:pPr>
            <a:endParaRPr lang="en-US" sz="1800" dirty="0">
              <a:cs typeface="American Typewriter"/>
            </a:endParaRPr>
          </a:p>
          <a:p>
            <a:pPr marL="68580" indent="0">
              <a:buNone/>
            </a:pPr>
            <a:r>
              <a:rPr lang="en-US" sz="1800" dirty="0" smtClean="0">
                <a:cs typeface="American Typewriter"/>
              </a:rPr>
              <a:t>Departments can and should determine the relative criteria that a chair or a P &amp; T committee uses to award “excellent” or “outstanding” to a faculty member’s scholarly materials. </a:t>
            </a:r>
          </a:p>
          <a:p>
            <a:pPr marL="68580" indent="0">
              <a:buNone/>
            </a:pPr>
            <a:endParaRPr lang="en-US" sz="600" dirty="0" smtClean="0">
              <a:cs typeface="American Typewriter"/>
            </a:endParaRPr>
          </a:p>
          <a:p>
            <a:pPr>
              <a:buFontTx/>
              <a:buChar char="-"/>
            </a:pPr>
            <a:r>
              <a:rPr lang="en-US" sz="1800" dirty="0" smtClean="0">
                <a:cs typeface="American Typewriter"/>
              </a:rPr>
              <a:t>ranking of types of scholarship</a:t>
            </a:r>
          </a:p>
          <a:p>
            <a:pPr>
              <a:buFontTx/>
              <a:buChar char="-"/>
            </a:pPr>
            <a:r>
              <a:rPr lang="en-US" sz="1800" dirty="0" smtClean="0">
                <a:cs typeface="American Typewriter"/>
              </a:rPr>
              <a:t>venue for dissemination of materials</a:t>
            </a:r>
            <a:endParaRPr lang="en-US" sz="1800" dirty="0">
              <a:cs typeface="American Typewriter"/>
            </a:endParaRPr>
          </a:p>
          <a:p>
            <a:pPr>
              <a:buFontTx/>
              <a:buChar char="-"/>
            </a:pPr>
            <a:r>
              <a:rPr lang="en-US" sz="1800" dirty="0" smtClean="0">
                <a:cs typeface="American Typewriter"/>
              </a:rPr>
              <a:t>number of scholarly pieces</a:t>
            </a:r>
          </a:p>
          <a:p>
            <a:pPr>
              <a:buFontTx/>
              <a:buChar char="-"/>
            </a:pPr>
            <a:r>
              <a:rPr lang="en-US" sz="1800" dirty="0" smtClean="0">
                <a:cs typeface="American Typewriter"/>
              </a:rPr>
              <a:t>impact rating</a:t>
            </a:r>
          </a:p>
          <a:p>
            <a:pPr>
              <a:buFontTx/>
              <a:buChar char="-"/>
            </a:pPr>
            <a:r>
              <a:rPr lang="en-US" sz="1800" dirty="0" smtClean="0">
                <a:cs typeface="American Typewriter"/>
              </a:rPr>
              <a:t>journal acceptance rates</a:t>
            </a:r>
          </a:p>
          <a:p>
            <a:pPr>
              <a:buFontTx/>
              <a:buChar char="-"/>
            </a:pPr>
            <a:r>
              <a:rPr lang="en-US" sz="1800" dirty="0" smtClean="0">
                <a:cs typeface="American Typewriter"/>
              </a:rPr>
              <a:t>first or sole author vs. second or multi-author</a:t>
            </a:r>
          </a:p>
          <a:p>
            <a:pPr>
              <a:buFontTx/>
              <a:buChar char="-"/>
            </a:pPr>
            <a:r>
              <a:rPr lang="en-US" sz="1800" dirty="0" smtClean="0">
                <a:cs typeface="American Typewriter"/>
              </a:rPr>
              <a:t>traditional verses open-access journals, etc. </a:t>
            </a:r>
          </a:p>
          <a:p>
            <a:pPr>
              <a:buFontTx/>
              <a:buChar char="-"/>
            </a:pPr>
            <a:r>
              <a:rPr lang="en-US" sz="1800" dirty="0">
                <a:cs typeface="American Typewriter"/>
              </a:rPr>
              <a:t>n</a:t>
            </a:r>
            <a:r>
              <a:rPr lang="en-US" sz="1800" dirty="0" smtClean="0">
                <a:cs typeface="American Typewriter"/>
              </a:rPr>
              <a:t>ational and international vs. state or regional (journals or conferences)</a:t>
            </a:r>
          </a:p>
          <a:p>
            <a:pPr lvl="1"/>
            <a:endParaRPr lang="en-US" dirty="0" smtClean="0"/>
          </a:p>
          <a:p>
            <a:endParaRPr lang="en-US" sz="1400" dirty="0"/>
          </a:p>
          <a:p>
            <a:endParaRPr lang="en-US" sz="1400" dirty="0"/>
          </a:p>
        </p:txBody>
      </p:sp>
    </p:spTree>
    <p:extLst>
      <p:ext uri="{BB962C8B-B14F-4D97-AF65-F5344CB8AC3E}">
        <p14:creationId xmlns:p14="http://schemas.microsoft.com/office/powerpoint/2010/main" val="29138615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2745</TotalTime>
  <Words>1411</Words>
  <Application>Microsoft Macintosh PowerPoint</Application>
  <PresentationFormat>On-screen Show (4:3)</PresentationFormat>
  <Paragraphs>156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UNF Departmental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PowerPoint</dc:title>
  <dc:creator>Howard</dc:creator>
  <cp:lastModifiedBy>John W White</cp:lastModifiedBy>
  <cp:revision>311</cp:revision>
  <dcterms:created xsi:type="dcterms:W3CDTF">2011-12-08T16:38:54Z</dcterms:created>
  <dcterms:modified xsi:type="dcterms:W3CDTF">2015-10-09T14:02:07Z</dcterms:modified>
</cp:coreProperties>
</file>